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67" r:id="rId4"/>
    <p:sldId id="268" r:id="rId5"/>
    <p:sldId id="270" r:id="rId6"/>
    <p:sldId id="287" r:id="rId7"/>
    <p:sldId id="290" r:id="rId8"/>
    <p:sldId id="288" r:id="rId9"/>
    <p:sldId id="298" r:id="rId10"/>
    <p:sldId id="285" r:id="rId11"/>
    <p:sldId id="286" r:id="rId12"/>
    <p:sldId id="276" r:id="rId13"/>
    <p:sldId id="281" r:id="rId14"/>
    <p:sldId id="299" r:id="rId15"/>
    <p:sldId id="282" r:id="rId16"/>
    <p:sldId id="283" r:id="rId17"/>
    <p:sldId id="284" r:id="rId18"/>
    <p:sldId id="300" r:id="rId19"/>
    <p:sldId id="269" r:id="rId20"/>
    <p:sldId id="261" r:id="rId21"/>
    <p:sldId id="293" r:id="rId22"/>
  </p:sldIdLst>
  <p:sldSz cx="12192000" cy="6858000"/>
  <p:notesSz cx="6858000" cy="9144000"/>
  <p:custDataLst>
    <p:tags r:id="rId25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E89"/>
    <a:srgbClr val="779FB5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aseline="0"/>
              <a:t>Preliminary Trials - Success Rate</a:t>
            </a:r>
          </a:p>
        </c:rich>
      </c:tx>
      <c:layout>
        <c:manualLayout>
          <c:xMode val="edge"/>
          <c:yMode val="edge"/>
          <c:x val="0.20305382735251643"/>
          <c:y val="1.69002314134049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117566974667598"/>
          <c:y val="0.20026774224884858"/>
          <c:w val="0.86594191982435098"/>
          <c:h val="0.6995488170503374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aseline="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659579491167648"/>
          <c:y val="0.20755301262834658"/>
          <c:w val="0.85876023695779835"/>
          <c:h val="0.70900716130528041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B38-4EF9-80A7-344590ED3D7A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aseline="0" dirty="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789483976254890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aseline="0"/>
              <a:t>Stator B - Preliminary Trials</a:t>
            </a:r>
          </a:p>
        </c:rich>
      </c:tx>
      <c:layout>
        <c:manualLayout>
          <c:xMode val="edge"/>
          <c:yMode val="edge"/>
          <c:x val="0.1718087358109635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8.0877634911313695E-2"/>
          <c:y val="0.19473999885898563"/>
          <c:w val="0.49879831946110298"/>
          <c:h val="0.6605707473944336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940316018526675"/>
          <c:y val="0.41302355293856235"/>
          <c:w val="0.36235174061119646"/>
          <c:h val="0.289188588655314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aseline="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59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7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48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0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2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6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9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7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11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12.11.2025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12.11.2025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40560" cy="1800200"/>
            <a:chOff x="3243965" y="2134273"/>
            <a:chExt cx="5040560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04456" cy="1800200"/>
              <a:chOff x="4553889" y="1699779"/>
              <a:chExt cx="4104456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255673" y="1935454"/>
                <a:ext cx="3402672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dirty="0"/>
                  <a:t> Precise programmable motion</a:t>
                </a:r>
                <a:br>
                  <a:rPr lang="en-IN" dirty="0"/>
                </a:br>
                <a:r>
                  <a:rPr lang="en-IN" dirty="0"/>
                  <a:t>12.5 kg payload</a:t>
                </a:r>
                <a:br>
                  <a:rPr lang="en-IN" dirty="0"/>
                </a:br>
                <a:r>
                  <a:rPr lang="en-IN" dirty="0"/>
                  <a:t>1300 mm reach</a:t>
                </a:r>
                <a:br>
                  <a:rPr lang="en-IN" dirty="0"/>
                </a:br>
                <a:r>
                  <a:rPr lang="en-IN" dirty="0"/>
                  <a:t>Compact and safe</a:t>
                </a:r>
                <a:br>
                  <a:rPr lang="en-IN" dirty="0"/>
                </a:br>
                <a:r>
                  <a:rPr lang="en-IN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654908" cy="1800200"/>
              <a:chOff x="1991544" y="1844824"/>
              <a:chExt cx="16549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6549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555" y="1989868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40560" cy="1800200"/>
            <a:chOff x="817798" y="3899809"/>
            <a:chExt cx="5040560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40560" cy="1800200"/>
              <a:chOff x="3243965" y="2134273"/>
              <a:chExt cx="5040560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04456" cy="1800200"/>
                <a:chOff x="4553889" y="1699779"/>
                <a:chExt cx="4104456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324438" y="1897707"/>
                  <a:ext cx="3333907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dirty="0"/>
                    <a:t>Adjustable 2 finger gripper</a:t>
                  </a:r>
                  <a:br>
                    <a:rPr lang="en-IN" dirty="0"/>
                  </a:br>
                  <a:r>
                    <a:rPr lang="en-IN" dirty="0"/>
                    <a:t>110 mm stroke length</a:t>
                  </a:r>
                  <a:br>
                    <a:rPr lang="en-IN" dirty="0"/>
                  </a:br>
                  <a:r>
                    <a:rPr lang="en-IN" dirty="0"/>
                    <a:t>Intelligent grip detection</a:t>
                  </a:r>
                  <a:br>
                    <a:rPr lang="en-IN" dirty="0"/>
                  </a:br>
                  <a:r>
                    <a:rPr lang="en-IN" dirty="0"/>
                    <a:t>Customizable fingertips</a:t>
                  </a:r>
                  <a:br>
                    <a:rPr lang="en-IN" dirty="0"/>
                  </a:br>
                  <a:r>
                    <a:rPr lang="en-IN" dirty="0"/>
                    <a:t>Suitable for secure handling of Slot Liners</a:t>
                  </a:r>
                  <a:br>
                    <a:rPr lang="en-IN" dirty="0"/>
                  </a:br>
                  <a:endParaRPr lang="en-IN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706653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dirty="0"/>
                    <a:t>Real-time force monitoring</a:t>
                  </a:r>
                  <a:br>
                    <a:rPr lang="en-IN" dirty="0"/>
                  </a:br>
                  <a:r>
                    <a:rPr lang="en-IN" dirty="0"/>
                    <a:t>6 axis Force Torque measurement</a:t>
                  </a:r>
                  <a:br>
                    <a:rPr lang="en-IN" dirty="0"/>
                  </a:br>
                  <a:r>
                    <a:rPr lang="en-IN" dirty="0"/>
                    <a:t>Ensures accurate insertion of liner</a:t>
                  </a:r>
                  <a:br>
                    <a:rPr lang="en-IN" dirty="0"/>
                  </a:br>
                  <a:r>
                    <a:rPr lang="en-IN" dirty="0"/>
                    <a:t>Misalignment detection</a:t>
                  </a:r>
                  <a:br>
                    <a:rPr lang="en-IN" dirty="0"/>
                  </a:br>
                  <a:r>
                    <a:rPr lang="en-IN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4AD0A9-F402-28FA-C210-DFEA73139A88}"/>
              </a:ext>
            </a:extLst>
          </p:cNvPr>
          <p:cNvSpPr txBox="1"/>
          <p:nvPr/>
        </p:nvSpPr>
        <p:spPr>
          <a:xfrm>
            <a:off x="9132390" y="6204761"/>
            <a:ext cx="3030764" cy="3915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Source: UR robots [5], On robot [6]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were designed to ensure precise and reliable positioning of the stator, slot liner, and funnel throughout the assembly process.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5E60C4-4FBA-70E0-21CD-68BF62817D4E}"/>
              </a:ext>
            </a:extLst>
          </p:cNvPr>
          <p:cNvSpPr/>
          <p:nvPr/>
        </p:nvSpPr>
        <p:spPr>
          <a:xfrm>
            <a:off x="1499930" y="1119888"/>
            <a:ext cx="5555341" cy="461033"/>
          </a:xfrm>
          <a:prstGeom prst="rect">
            <a:avLst/>
          </a:prstGeom>
          <a:solidFill>
            <a:srgbClr val="97C13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5BD6CA-DC11-8DDA-6E24-CAE0BA0BBEE9}"/>
              </a:ext>
            </a:extLst>
          </p:cNvPr>
          <p:cNvSpPr/>
          <p:nvPr/>
        </p:nvSpPr>
        <p:spPr>
          <a:xfrm>
            <a:off x="1499930" y="1580921"/>
            <a:ext cx="5524336" cy="1969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23" name="Picture 22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E5ED99AB-1422-DAB6-196C-61C5661EDF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36409" r="11580" b="17972"/>
          <a:stretch>
            <a:fillRect/>
          </a:stretch>
        </p:blipFill>
        <p:spPr bwMode="auto">
          <a:xfrm>
            <a:off x="7024266" y="1111021"/>
            <a:ext cx="2859278" cy="2450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079677-0229-3A0C-3A7F-0F9729E3B013}"/>
              </a:ext>
            </a:extLst>
          </p:cNvPr>
          <p:cNvSpPr txBox="1"/>
          <p:nvPr/>
        </p:nvSpPr>
        <p:spPr>
          <a:xfrm>
            <a:off x="2122007" y="1227327"/>
            <a:ext cx="4261087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b="1" u="sng" dirty="0"/>
              <a:t>Rotating Mechanical Clamp</a:t>
            </a:r>
            <a:endParaRPr lang="en-IN" b="1" u="sng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1587185" y="1748721"/>
            <a:ext cx="5380830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Automatic Slot Alignment</a:t>
            </a:r>
            <a:r>
              <a:rPr lang="en-US" b="1" dirty="0"/>
              <a:t>:</a:t>
            </a:r>
            <a:r>
              <a:rPr lang="en-US" dirty="0"/>
              <a:t> User-defined rotation ensures perfect alignment of each slot for insertion.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pic>
        <p:nvPicPr>
          <p:cNvPr id="15" name="Picture 14" descr="A machine with a mechanical arm&#10;&#10;AI-generated content may be incorrect.">
            <a:extLst>
              <a:ext uri="{FF2B5EF4-FFF2-40B4-BE49-F238E27FC236}">
                <a16:creationId xmlns:a16="http://schemas.microsoft.com/office/drawing/2014/main" id="{E4640BBA-6672-97A8-A9B7-8733E68C16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1" t="1574" r="601" b="24890"/>
          <a:stretch>
            <a:fillRect/>
          </a:stretch>
        </p:blipFill>
        <p:spPr bwMode="auto">
          <a:xfrm>
            <a:off x="6856492" y="3633152"/>
            <a:ext cx="3027052" cy="2613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DA4AED-5E26-8C28-620D-42FB9F9930E2}"/>
              </a:ext>
            </a:extLst>
          </p:cNvPr>
          <p:cNvGrpSpPr/>
          <p:nvPr/>
        </p:nvGrpSpPr>
        <p:grpSpPr>
          <a:xfrm>
            <a:off x="1460698" y="3633152"/>
            <a:ext cx="5531210" cy="2613842"/>
            <a:chOff x="2833430" y="3488045"/>
            <a:chExt cx="4339225" cy="23991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AE4F478-2883-EBE4-D27E-0F86ADEDBC62}"/>
                </a:ext>
              </a:extLst>
            </p:cNvPr>
            <p:cNvSpPr/>
            <p:nvPr/>
          </p:nvSpPr>
          <p:spPr>
            <a:xfrm>
              <a:off x="2849229" y="3488045"/>
              <a:ext cx="4320481" cy="385113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D0C2C4-9988-EF05-065D-7F5A38F92941}"/>
                </a:ext>
              </a:extLst>
            </p:cNvPr>
            <p:cNvGrpSpPr/>
            <p:nvPr/>
          </p:nvGrpSpPr>
          <p:grpSpPr>
            <a:xfrm>
              <a:off x="2833430" y="3579639"/>
              <a:ext cx="4339225" cy="2307578"/>
              <a:chOff x="2825322" y="3591210"/>
              <a:chExt cx="4339225" cy="230757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7C5AA2-E307-3821-33F9-9C06EC4BF624}"/>
                  </a:ext>
                </a:extLst>
              </p:cNvPr>
              <p:cNvSpPr/>
              <p:nvPr/>
            </p:nvSpPr>
            <p:spPr>
              <a:xfrm>
                <a:off x="2844066" y="3868833"/>
                <a:ext cx="4320481" cy="20299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C6AED3-F402-5330-2882-FB29BA706B1F}"/>
                  </a:ext>
                </a:extLst>
              </p:cNvPr>
              <p:cNvSpPr txBox="1"/>
              <p:nvPr/>
            </p:nvSpPr>
            <p:spPr>
              <a:xfrm>
                <a:off x="2825322" y="3591210"/>
                <a:ext cx="4320481" cy="385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Slot Liner and Funnel Positioning Platforms</a:t>
                </a:r>
                <a:endParaRPr lang="en-IN" b="1" u="sng" dirty="0" err="1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E5C033-37E8-DCFE-9551-00EC77DFD86C}"/>
                  </a:ext>
                </a:extLst>
              </p:cNvPr>
              <p:cNvSpPr txBox="1"/>
              <p:nvPr/>
            </p:nvSpPr>
            <p:spPr>
              <a:xfrm>
                <a:off x="2903132" y="3917408"/>
                <a:ext cx="4155182" cy="1798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dirty="0"/>
                  <a:t>1). Secure, repeatable positioning for insertion tool and slot liners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2). Quickly accommodates different funnel or slot liner geometries with minimal downtime.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3). Ensures accurate robot grasping, reducing misalignment and improving repeatability.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4). Enhances workflow efficiency in small-batch or high-mix production while maintaining precision.</a:t>
                </a:r>
                <a:br>
                  <a:rPr lang="en-US" dirty="0"/>
                </a:br>
                <a:endParaRPr lang="en-IN" dirty="0" err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parameters for the parametric funnel were chosen to allow adaptation to different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960065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tool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funnel design incorporates several key features and design considerations aimed at ensuring optimal alignment, stability, and compatibility with stators of varying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74293" y="1553886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CEC7AE-89C0-05F0-1CBF-CD6DBE04F5DC}"/>
              </a:ext>
            </a:extLst>
          </p:cNvPr>
          <p:cNvGrpSpPr/>
          <p:nvPr/>
        </p:nvGrpSpPr>
        <p:grpSpPr>
          <a:xfrm>
            <a:off x="2075901" y="690942"/>
            <a:ext cx="8930982" cy="5418667"/>
            <a:chOff x="2008646" y="575033"/>
            <a:chExt cx="8930982" cy="541866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E557CC-D626-AA84-9084-61B11141FE35}"/>
                </a:ext>
              </a:extLst>
            </p:cNvPr>
            <p:cNvGrpSpPr/>
            <p:nvPr/>
          </p:nvGrpSpPr>
          <p:grpSpPr>
            <a:xfrm>
              <a:off x="2008646" y="575033"/>
              <a:ext cx="8930982" cy="5418667"/>
              <a:chOff x="2745794" y="351186"/>
              <a:chExt cx="8930982" cy="5418667"/>
            </a:xfrm>
          </p:grpSpPr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3B493A69-D7FD-9400-5E83-F6DE604FC432}"/>
                  </a:ext>
                </a:extLst>
              </p:cNvPr>
              <p:cNvSpPr/>
              <p:nvPr/>
            </p:nvSpPr>
            <p:spPr>
              <a:xfrm>
                <a:off x="7320136" y="3264378"/>
                <a:ext cx="4356640" cy="799302"/>
              </a:xfrm>
              <a:prstGeom prst="flowChartProcess">
                <a:avLst/>
              </a:pr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831BF71-C609-75BD-9E1D-EFDC3C81F301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131008" y="719666"/>
                <a:chExt cx="9697534" cy="5418667"/>
              </a:xfrm>
            </p:grpSpPr>
            <p:sp>
              <p:nvSpPr>
                <p:cNvPr id="30" name="Flowchart: Process 29">
                  <a:extLst>
                    <a:ext uri="{FF2B5EF4-FFF2-40B4-BE49-F238E27FC236}">
                      <a16:creationId xmlns:a16="http://schemas.microsoft.com/office/drawing/2014/main" id="{A81B166F-61F5-FDCF-BB91-53F427F7C7A1}"/>
                    </a:ext>
                  </a:extLst>
                </p:cNvPr>
                <p:cNvSpPr/>
                <p:nvPr/>
              </p:nvSpPr>
              <p:spPr>
                <a:xfrm>
                  <a:off x="6174659" y="4926599"/>
                  <a:ext cx="5653883" cy="799302"/>
                </a:xfrm>
                <a:prstGeom prst="flowChartProcess">
                  <a:avLst/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18BE9940-7B09-C4F6-C7D1-437E2C43FC0F}"/>
                    </a:ext>
                  </a:extLst>
                </p:cNvPr>
                <p:cNvSpPr/>
                <p:nvPr/>
              </p:nvSpPr>
              <p:spPr>
                <a:xfrm>
                  <a:off x="7097968" y="2416761"/>
                  <a:ext cx="4730574" cy="799301"/>
                </a:xfrm>
                <a:prstGeom prst="flowChartProcess">
                  <a:avLst/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2" name="Flowchart: Process 31">
                  <a:extLst>
                    <a:ext uri="{FF2B5EF4-FFF2-40B4-BE49-F238E27FC236}">
                      <a16:creationId xmlns:a16="http://schemas.microsoft.com/office/drawing/2014/main" id="{027F678B-AF6C-4FFA-78BF-B70377D9DB97}"/>
                    </a:ext>
                  </a:extLst>
                </p:cNvPr>
                <p:cNvSpPr/>
                <p:nvPr/>
              </p:nvSpPr>
              <p:spPr>
                <a:xfrm>
                  <a:off x="6112574" y="1176459"/>
                  <a:ext cx="5715968" cy="823505"/>
                </a:xfrm>
                <a:prstGeom prst="flowChartProcess">
                  <a:avLst/>
                </a:prstGeom>
                <a:solidFill>
                  <a:srgbClr val="C5DE89"/>
                </a:solidFill>
                <a:ln>
                  <a:solidFill>
                    <a:srgbClr val="C5DE89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3" name="Block Arc 32">
                  <a:extLst>
                    <a:ext uri="{FF2B5EF4-FFF2-40B4-BE49-F238E27FC236}">
                      <a16:creationId xmlns:a16="http://schemas.microsoft.com/office/drawing/2014/main" id="{706D8671-E755-E5D8-633B-3977617B9900}"/>
                    </a:ext>
                  </a:extLst>
                </p:cNvPr>
                <p:cNvSpPr/>
                <p:nvPr/>
              </p:nvSpPr>
              <p:spPr>
                <a:xfrm>
                  <a:off x="2131008" y="719666"/>
                  <a:ext cx="5310926" cy="5418667"/>
                </a:xfrm>
                <a:prstGeom prst="blockArc">
                  <a:avLst>
                    <a:gd name="adj1" fmla="val 17527788"/>
                    <a:gd name="adj2" fmla="val 4119114"/>
                    <a:gd name="adj3" fmla="val 5750"/>
                  </a:avLst>
                </a:pr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F750A4E-4A22-44EC-DFF9-9D6471CF0FE4}"/>
                    </a:ext>
                  </a:extLst>
                </p:cNvPr>
                <p:cNvSpPr/>
                <p:nvPr/>
              </p:nvSpPr>
              <p:spPr>
                <a:xfrm>
                  <a:off x="7557498" y="1198676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A317F0A-920C-0D9F-9CDF-6463CAA51317}"/>
                    </a:ext>
                  </a:extLst>
                </p:cNvPr>
                <p:cNvSpPr/>
                <p:nvPr/>
              </p:nvSpPr>
              <p:spPr>
                <a:xfrm>
                  <a:off x="8099107" y="2767922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5244548F-FCC2-088C-D4C5-B5BBABACFA8E}"/>
                    </a:ext>
                  </a:extLst>
                </p:cNvPr>
                <p:cNvSpPr/>
                <p:nvPr/>
              </p:nvSpPr>
              <p:spPr>
                <a:xfrm>
                  <a:off x="7557498" y="4370763"/>
                  <a:ext cx="1849022" cy="1337327"/>
                </a:xfrm>
                <a:custGeom>
                  <a:avLst/>
                  <a:gdLst>
                    <a:gd name="connsiteX0" fmla="*/ 0 w 1849022"/>
                    <a:gd name="connsiteY0" fmla="*/ 0 h 1337327"/>
                    <a:gd name="connsiteX1" fmla="*/ 1849022 w 1849022"/>
                    <a:gd name="connsiteY1" fmla="*/ 0 h 1337327"/>
                    <a:gd name="connsiteX2" fmla="*/ 1849022 w 1849022"/>
                    <a:gd name="connsiteY2" fmla="*/ 1337327 h 1337327"/>
                    <a:gd name="connsiteX3" fmla="*/ 0 w 1849022"/>
                    <a:gd name="connsiteY3" fmla="*/ 1337327 h 1337327"/>
                    <a:gd name="connsiteX4" fmla="*/ 0 w 1849022"/>
                    <a:gd name="connsiteY4" fmla="*/ 0 h 133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9022" h="1337327">
                      <a:moveTo>
                        <a:pt x="0" y="0"/>
                      </a:moveTo>
                      <a:lnTo>
                        <a:pt x="1849022" y="0"/>
                      </a:lnTo>
                      <a:lnTo>
                        <a:pt x="1849022" y="1337327"/>
                      </a:lnTo>
                      <a:lnTo>
                        <a:pt x="0" y="13373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1120" tIns="71120" rIns="71120" bIns="71120" numCol="1" spcCol="1270" anchor="ctr" anchorCtr="0">
                  <a:noAutofit/>
                </a:bodyPr>
                <a:lstStyle/>
                <a:p>
                  <a:pPr marL="0" lvl="0" indent="0" algn="l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  <a:buNone/>
                  </a:pPr>
                  <a:endParaRPr lang="en-IN" sz="5600" kern="120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BEEF51-7CD7-2665-5150-CF0AD4B8C4E0}"/>
                </a:ext>
              </a:extLst>
            </p:cNvPr>
            <p:cNvSpPr txBox="1"/>
            <p:nvPr/>
          </p:nvSpPr>
          <p:spPr>
            <a:xfrm>
              <a:off x="6610649" y="1149475"/>
              <a:ext cx="4310211" cy="723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Simplified guiding system</a:t>
              </a:r>
              <a:r>
                <a:rPr lang="en-US" b="1" dirty="0"/>
                <a:t>:</a:t>
              </a:r>
              <a:r>
                <a:rPr lang="en-US" dirty="0"/>
                <a:t>  Single elongated rail featuring grooves for mechanical locking and easier insertion.</a:t>
              </a:r>
              <a:endParaRPr lang="en-IN" dirty="0" err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89BD22-A33F-E428-C9F7-D0C25666B874}"/>
                </a:ext>
              </a:extLst>
            </p:cNvPr>
            <p:cNvSpPr txBox="1"/>
            <p:nvPr/>
          </p:nvSpPr>
          <p:spPr>
            <a:xfrm>
              <a:off x="6916674" y="2373559"/>
              <a:ext cx="3967857" cy="545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Improved stability: Extended and thickened tail (by 80 mm) to shift the center of gravity rearward and prevent forward tilting.</a:t>
              </a:r>
              <a:endParaRPr lang="en-IN" dirty="0" err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E23F64-AB61-BCFB-A4FF-A4779B3BECAA}"/>
                </a:ext>
              </a:extLst>
            </p:cNvPr>
            <p:cNvSpPr txBox="1"/>
            <p:nvPr/>
          </p:nvSpPr>
          <p:spPr>
            <a:xfrm>
              <a:off x="6987100" y="3557630"/>
              <a:ext cx="3897431" cy="66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Refined outlet geometry</a:t>
              </a:r>
              <a:r>
                <a:rPr lang="en-US" b="1" dirty="0"/>
                <a:t>:</a:t>
              </a:r>
              <a:r>
                <a:rPr lang="en-US" dirty="0"/>
                <a:t> Slightly undersized outlet (2–3%) ensures smooth liner entry without edge damage.</a:t>
              </a:r>
              <a:endParaRPr lang="en-IN" dirty="0" err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B72B71-58E5-3CAF-7770-38B64BBA3F27}"/>
                </a:ext>
              </a:extLst>
            </p:cNvPr>
            <p:cNvSpPr txBox="1"/>
            <p:nvPr/>
          </p:nvSpPr>
          <p:spPr>
            <a:xfrm>
              <a:off x="6477736" y="4906925"/>
              <a:ext cx="4104456" cy="666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Enhanced adaptability: Simplified overall geometry for easier parametric adjustments and faster design modifications.</a:t>
              </a:r>
              <a:endParaRPr lang="en-IN" dirty="0" err="1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F2B680-4D83-FEC6-53BF-9B01709D358B}"/>
              </a:ext>
            </a:extLst>
          </p:cNvPr>
          <p:cNvSpPr/>
          <p:nvPr/>
        </p:nvSpPr>
        <p:spPr>
          <a:xfrm>
            <a:off x="5680376" y="4753166"/>
            <a:ext cx="435092" cy="496485"/>
          </a:xfrm>
          <a:custGeom>
            <a:avLst/>
            <a:gdLst>
              <a:gd name="connsiteX0" fmla="*/ 1096 w 435092"/>
              <a:gd name="connsiteY0" fmla="*/ 489394 h 496485"/>
              <a:gd name="connsiteX1" fmla="*/ 55960 w 435092"/>
              <a:gd name="connsiteY1" fmla="*/ 471106 h 496485"/>
              <a:gd name="connsiteX2" fmla="*/ 80344 w 435092"/>
              <a:gd name="connsiteY2" fmla="*/ 428434 h 496485"/>
              <a:gd name="connsiteX3" fmla="*/ 98632 w 435092"/>
              <a:gd name="connsiteY3" fmla="*/ 416242 h 496485"/>
              <a:gd name="connsiteX4" fmla="*/ 135208 w 435092"/>
              <a:gd name="connsiteY4" fmla="*/ 385762 h 496485"/>
              <a:gd name="connsiteX5" fmla="*/ 165688 w 435092"/>
              <a:gd name="connsiteY5" fmla="*/ 361378 h 496485"/>
              <a:gd name="connsiteX6" fmla="*/ 183976 w 435092"/>
              <a:gd name="connsiteY6" fmla="*/ 343090 h 496485"/>
              <a:gd name="connsiteX7" fmla="*/ 202264 w 435092"/>
              <a:gd name="connsiteY7" fmla="*/ 330898 h 496485"/>
              <a:gd name="connsiteX8" fmla="*/ 226648 w 435092"/>
              <a:gd name="connsiteY8" fmla="*/ 294322 h 496485"/>
              <a:gd name="connsiteX9" fmla="*/ 263224 w 435092"/>
              <a:gd name="connsiteY9" fmla="*/ 263842 h 496485"/>
              <a:gd name="connsiteX10" fmla="*/ 281512 w 435092"/>
              <a:gd name="connsiteY10" fmla="*/ 251650 h 496485"/>
              <a:gd name="connsiteX11" fmla="*/ 287608 w 435092"/>
              <a:gd name="connsiteY11" fmla="*/ 233362 h 496485"/>
              <a:gd name="connsiteX12" fmla="*/ 305896 w 435092"/>
              <a:gd name="connsiteY12" fmla="*/ 227266 h 496485"/>
              <a:gd name="connsiteX13" fmla="*/ 324184 w 435092"/>
              <a:gd name="connsiteY13" fmla="*/ 208978 h 496485"/>
              <a:gd name="connsiteX14" fmla="*/ 336376 w 435092"/>
              <a:gd name="connsiteY14" fmla="*/ 190690 h 496485"/>
              <a:gd name="connsiteX15" fmla="*/ 403432 w 435092"/>
              <a:gd name="connsiteY15" fmla="*/ 129730 h 496485"/>
              <a:gd name="connsiteX16" fmla="*/ 409528 w 435092"/>
              <a:gd name="connsiteY16" fmla="*/ 111442 h 496485"/>
              <a:gd name="connsiteX17" fmla="*/ 421720 w 435092"/>
              <a:gd name="connsiteY17" fmla="*/ 87058 h 496485"/>
              <a:gd name="connsiteX18" fmla="*/ 427816 w 435092"/>
              <a:gd name="connsiteY18" fmla="*/ 62674 h 496485"/>
              <a:gd name="connsiteX19" fmla="*/ 433912 w 435092"/>
              <a:gd name="connsiteY19" fmla="*/ 44386 h 496485"/>
              <a:gd name="connsiteX20" fmla="*/ 427816 w 435092"/>
              <a:gd name="connsiteY20" fmla="*/ 1714 h 496485"/>
              <a:gd name="connsiteX21" fmla="*/ 379048 w 435092"/>
              <a:gd name="connsiteY21" fmla="*/ 20002 h 496485"/>
              <a:gd name="connsiteX22" fmla="*/ 299800 w 435092"/>
              <a:gd name="connsiteY22" fmla="*/ 93154 h 496485"/>
              <a:gd name="connsiteX23" fmla="*/ 208360 w 435092"/>
              <a:gd name="connsiteY23" fmla="*/ 178498 h 496485"/>
              <a:gd name="connsiteX24" fmla="*/ 177880 w 435092"/>
              <a:gd name="connsiteY24" fmla="*/ 221170 h 496485"/>
              <a:gd name="connsiteX25" fmla="*/ 147400 w 435092"/>
              <a:gd name="connsiteY25" fmla="*/ 257746 h 496485"/>
              <a:gd name="connsiteX26" fmla="*/ 135208 w 435092"/>
              <a:gd name="connsiteY26" fmla="*/ 282130 h 496485"/>
              <a:gd name="connsiteX27" fmla="*/ 98632 w 435092"/>
              <a:gd name="connsiteY27" fmla="*/ 318706 h 496485"/>
              <a:gd name="connsiteX28" fmla="*/ 74248 w 435092"/>
              <a:gd name="connsiteY28" fmla="*/ 355282 h 496485"/>
              <a:gd name="connsiteX29" fmla="*/ 62056 w 435092"/>
              <a:gd name="connsiteY29" fmla="*/ 373570 h 496485"/>
              <a:gd name="connsiteX30" fmla="*/ 43768 w 435092"/>
              <a:gd name="connsiteY30" fmla="*/ 416242 h 496485"/>
              <a:gd name="connsiteX31" fmla="*/ 19384 w 435092"/>
              <a:gd name="connsiteY31" fmla="*/ 495490 h 496485"/>
              <a:gd name="connsiteX32" fmla="*/ 1096 w 435092"/>
              <a:gd name="connsiteY32" fmla="*/ 489394 h 49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5092" h="496485">
                <a:moveTo>
                  <a:pt x="1096" y="489394"/>
                </a:moveTo>
                <a:cubicBezTo>
                  <a:pt x="7192" y="485330"/>
                  <a:pt x="42135" y="487696"/>
                  <a:pt x="55960" y="471106"/>
                </a:cubicBezTo>
                <a:cubicBezTo>
                  <a:pt x="79866" y="442419"/>
                  <a:pt x="56309" y="452469"/>
                  <a:pt x="80344" y="428434"/>
                </a:cubicBezTo>
                <a:cubicBezTo>
                  <a:pt x="85525" y="423253"/>
                  <a:pt x="92536" y="420306"/>
                  <a:pt x="98632" y="416242"/>
                </a:cubicBezTo>
                <a:cubicBezTo>
                  <a:pt x="128336" y="371686"/>
                  <a:pt x="88802" y="424433"/>
                  <a:pt x="135208" y="385762"/>
                </a:cubicBezTo>
                <a:cubicBezTo>
                  <a:pt x="171973" y="355125"/>
                  <a:pt x="122024" y="375933"/>
                  <a:pt x="165688" y="361378"/>
                </a:cubicBezTo>
                <a:cubicBezTo>
                  <a:pt x="171784" y="355282"/>
                  <a:pt x="177353" y="348609"/>
                  <a:pt x="183976" y="343090"/>
                </a:cubicBezTo>
                <a:cubicBezTo>
                  <a:pt x="189604" y="338400"/>
                  <a:pt x="197439" y="336412"/>
                  <a:pt x="202264" y="330898"/>
                </a:cubicBezTo>
                <a:cubicBezTo>
                  <a:pt x="211913" y="319871"/>
                  <a:pt x="214456" y="302450"/>
                  <a:pt x="226648" y="294322"/>
                </a:cubicBezTo>
                <a:cubicBezTo>
                  <a:pt x="272054" y="264052"/>
                  <a:pt x="216287" y="302956"/>
                  <a:pt x="263224" y="263842"/>
                </a:cubicBezTo>
                <a:cubicBezTo>
                  <a:pt x="268852" y="259152"/>
                  <a:pt x="275416" y="255714"/>
                  <a:pt x="281512" y="251650"/>
                </a:cubicBezTo>
                <a:cubicBezTo>
                  <a:pt x="283544" y="245554"/>
                  <a:pt x="283064" y="237906"/>
                  <a:pt x="287608" y="233362"/>
                </a:cubicBezTo>
                <a:cubicBezTo>
                  <a:pt x="292152" y="228818"/>
                  <a:pt x="300549" y="230830"/>
                  <a:pt x="305896" y="227266"/>
                </a:cubicBezTo>
                <a:cubicBezTo>
                  <a:pt x="313069" y="222484"/>
                  <a:pt x="318665" y="215601"/>
                  <a:pt x="324184" y="208978"/>
                </a:cubicBezTo>
                <a:cubicBezTo>
                  <a:pt x="328874" y="203350"/>
                  <a:pt x="331509" y="196166"/>
                  <a:pt x="336376" y="190690"/>
                </a:cubicBezTo>
                <a:cubicBezTo>
                  <a:pt x="364546" y="158999"/>
                  <a:pt x="372774" y="154256"/>
                  <a:pt x="403432" y="129730"/>
                </a:cubicBezTo>
                <a:cubicBezTo>
                  <a:pt x="405464" y="123634"/>
                  <a:pt x="406997" y="117348"/>
                  <a:pt x="409528" y="111442"/>
                </a:cubicBezTo>
                <a:cubicBezTo>
                  <a:pt x="413108" y="103089"/>
                  <a:pt x="418529" y="95567"/>
                  <a:pt x="421720" y="87058"/>
                </a:cubicBezTo>
                <a:cubicBezTo>
                  <a:pt x="424662" y="79213"/>
                  <a:pt x="425514" y="70730"/>
                  <a:pt x="427816" y="62674"/>
                </a:cubicBezTo>
                <a:cubicBezTo>
                  <a:pt x="429581" y="56495"/>
                  <a:pt x="431880" y="50482"/>
                  <a:pt x="433912" y="44386"/>
                </a:cubicBezTo>
                <a:cubicBezTo>
                  <a:pt x="431880" y="30162"/>
                  <a:pt x="440946" y="7550"/>
                  <a:pt x="427816" y="1714"/>
                </a:cubicBezTo>
                <a:cubicBezTo>
                  <a:pt x="411951" y="-5337"/>
                  <a:pt x="393935" y="11070"/>
                  <a:pt x="379048" y="20002"/>
                </a:cubicBezTo>
                <a:cubicBezTo>
                  <a:pt x="354320" y="34839"/>
                  <a:pt x="321059" y="73666"/>
                  <a:pt x="299800" y="93154"/>
                </a:cubicBezTo>
                <a:cubicBezTo>
                  <a:pt x="267184" y="123052"/>
                  <a:pt x="235614" y="140343"/>
                  <a:pt x="208360" y="178498"/>
                </a:cubicBezTo>
                <a:cubicBezTo>
                  <a:pt x="198200" y="192722"/>
                  <a:pt x="188538" y="207315"/>
                  <a:pt x="177880" y="221170"/>
                </a:cubicBezTo>
                <a:cubicBezTo>
                  <a:pt x="168204" y="233749"/>
                  <a:pt x="156501" y="244744"/>
                  <a:pt x="147400" y="257746"/>
                </a:cubicBezTo>
                <a:cubicBezTo>
                  <a:pt x="142189" y="265191"/>
                  <a:pt x="140885" y="275034"/>
                  <a:pt x="135208" y="282130"/>
                </a:cubicBezTo>
                <a:cubicBezTo>
                  <a:pt x="124437" y="295594"/>
                  <a:pt x="108196" y="304360"/>
                  <a:pt x="98632" y="318706"/>
                </a:cubicBezTo>
                <a:lnTo>
                  <a:pt x="74248" y="355282"/>
                </a:lnTo>
                <a:cubicBezTo>
                  <a:pt x="70184" y="361378"/>
                  <a:pt x="64373" y="366619"/>
                  <a:pt x="62056" y="373570"/>
                </a:cubicBezTo>
                <a:cubicBezTo>
                  <a:pt x="53086" y="400479"/>
                  <a:pt x="58834" y="386111"/>
                  <a:pt x="43768" y="416242"/>
                </a:cubicBezTo>
                <a:cubicBezTo>
                  <a:pt x="38514" y="442514"/>
                  <a:pt x="40110" y="474764"/>
                  <a:pt x="19384" y="495490"/>
                </a:cubicBezTo>
                <a:cubicBezTo>
                  <a:pt x="16171" y="498703"/>
                  <a:pt x="-5000" y="493458"/>
                  <a:pt x="1096" y="489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22FFBCA-3433-3F90-B2E6-18D1ABA038AB}"/>
              </a:ext>
            </a:extLst>
          </p:cNvPr>
          <p:cNvSpPr/>
          <p:nvPr/>
        </p:nvSpPr>
        <p:spPr>
          <a:xfrm>
            <a:off x="5596128" y="1377147"/>
            <a:ext cx="676656" cy="780837"/>
          </a:xfrm>
          <a:custGeom>
            <a:avLst/>
            <a:gdLst>
              <a:gd name="connsiteX0" fmla="*/ 85344 w 676656"/>
              <a:gd name="connsiteY0" fmla="*/ 549 h 780837"/>
              <a:gd name="connsiteX1" fmla="*/ 140208 w 676656"/>
              <a:gd name="connsiteY1" fmla="*/ 43221 h 780837"/>
              <a:gd name="connsiteX2" fmla="*/ 158496 w 676656"/>
              <a:gd name="connsiteY2" fmla="*/ 61509 h 780837"/>
              <a:gd name="connsiteX3" fmla="*/ 201168 w 676656"/>
              <a:gd name="connsiteY3" fmla="*/ 85893 h 780837"/>
              <a:gd name="connsiteX4" fmla="*/ 237744 w 676656"/>
              <a:gd name="connsiteY4" fmla="*/ 110277 h 780837"/>
              <a:gd name="connsiteX5" fmla="*/ 256032 w 676656"/>
              <a:gd name="connsiteY5" fmla="*/ 128565 h 780837"/>
              <a:gd name="connsiteX6" fmla="*/ 274320 w 676656"/>
              <a:gd name="connsiteY6" fmla="*/ 134661 h 780837"/>
              <a:gd name="connsiteX7" fmla="*/ 286512 w 676656"/>
              <a:gd name="connsiteY7" fmla="*/ 152949 h 780837"/>
              <a:gd name="connsiteX8" fmla="*/ 323088 w 676656"/>
              <a:gd name="connsiteY8" fmla="*/ 189525 h 780837"/>
              <a:gd name="connsiteX9" fmla="*/ 341376 w 676656"/>
              <a:gd name="connsiteY9" fmla="*/ 207813 h 780837"/>
              <a:gd name="connsiteX10" fmla="*/ 353568 w 676656"/>
              <a:gd name="connsiteY10" fmla="*/ 226101 h 780837"/>
              <a:gd name="connsiteX11" fmla="*/ 371856 w 676656"/>
              <a:gd name="connsiteY11" fmla="*/ 244389 h 780837"/>
              <a:gd name="connsiteX12" fmla="*/ 408432 w 676656"/>
              <a:gd name="connsiteY12" fmla="*/ 268773 h 780837"/>
              <a:gd name="connsiteX13" fmla="*/ 420624 w 676656"/>
              <a:gd name="connsiteY13" fmla="*/ 287061 h 780837"/>
              <a:gd name="connsiteX14" fmla="*/ 438912 w 676656"/>
              <a:gd name="connsiteY14" fmla="*/ 305349 h 780837"/>
              <a:gd name="connsiteX15" fmla="*/ 445008 w 676656"/>
              <a:gd name="connsiteY15" fmla="*/ 323637 h 780837"/>
              <a:gd name="connsiteX16" fmla="*/ 463296 w 676656"/>
              <a:gd name="connsiteY16" fmla="*/ 348021 h 780837"/>
              <a:gd name="connsiteX17" fmla="*/ 475488 w 676656"/>
              <a:gd name="connsiteY17" fmla="*/ 366309 h 780837"/>
              <a:gd name="connsiteX18" fmla="*/ 493776 w 676656"/>
              <a:gd name="connsiteY18" fmla="*/ 384597 h 780837"/>
              <a:gd name="connsiteX19" fmla="*/ 512064 w 676656"/>
              <a:gd name="connsiteY19" fmla="*/ 421173 h 780837"/>
              <a:gd name="connsiteX20" fmla="*/ 566928 w 676656"/>
              <a:gd name="connsiteY20" fmla="*/ 463845 h 780837"/>
              <a:gd name="connsiteX21" fmla="*/ 585216 w 676656"/>
              <a:gd name="connsiteY21" fmla="*/ 476037 h 780837"/>
              <a:gd name="connsiteX22" fmla="*/ 621792 w 676656"/>
              <a:gd name="connsiteY22" fmla="*/ 530901 h 780837"/>
              <a:gd name="connsiteX23" fmla="*/ 633984 w 676656"/>
              <a:gd name="connsiteY23" fmla="*/ 549189 h 780837"/>
              <a:gd name="connsiteX24" fmla="*/ 652272 w 676656"/>
              <a:gd name="connsiteY24" fmla="*/ 567477 h 780837"/>
              <a:gd name="connsiteX25" fmla="*/ 658368 w 676656"/>
              <a:gd name="connsiteY25" fmla="*/ 585765 h 780837"/>
              <a:gd name="connsiteX26" fmla="*/ 670560 w 676656"/>
              <a:gd name="connsiteY26" fmla="*/ 604053 h 780837"/>
              <a:gd name="connsiteX27" fmla="*/ 676656 w 676656"/>
              <a:gd name="connsiteY27" fmla="*/ 634533 h 780837"/>
              <a:gd name="connsiteX28" fmla="*/ 664464 w 676656"/>
              <a:gd name="connsiteY28" fmla="*/ 713781 h 780837"/>
              <a:gd name="connsiteX29" fmla="*/ 591312 w 676656"/>
              <a:gd name="connsiteY29" fmla="*/ 750357 h 780837"/>
              <a:gd name="connsiteX30" fmla="*/ 548640 w 676656"/>
              <a:gd name="connsiteY30" fmla="*/ 768645 h 780837"/>
              <a:gd name="connsiteX31" fmla="*/ 487680 w 676656"/>
              <a:gd name="connsiteY31" fmla="*/ 774741 h 780837"/>
              <a:gd name="connsiteX32" fmla="*/ 451104 w 676656"/>
              <a:gd name="connsiteY32" fmla="*/ 780837 h 780837"/>
              <a:gd name="connsiteX33" fmla="*/ 213360 w 676656"/>
              <a:gd name="connsiteY33" fmla="*/ 774741 h 780837"/>
              <a:gd name="connsiteX34" fmla="*/ 188976 w 676656"/>
              <a:gd name="connsiteY34" fmla="*/ 762549 h 780837"/>
              <a:gd name="connsiteX35" fmla="*/ 146304 w 676656"/>
              <a:gd name="connsiteY35" fmla="*/ 750357 h 780837"/>
              <a:gd name="connsiteX36" fmla="*/ 128016 w 676656"/>
              <a:gd name="connsiteY36" fmla="*/ 732069 h 780837"/>
              <a:gd name="connsiteX37" fmla="*/ 67056 w 676656"/>
              <a:gd name="connsiteY37" fmla="*/ 677205 h 780837"/>
              <a:gd name="connsiteX38" fmla="*/ 42672 w 676656"/>
              <a:gd name="connsiteY38" fmla="*/ 634533 h 780837"/>
              <a:gd name="connsiteX39" fmla="*/ 18288 w 676656"/>
              <a:gd name="connsiteY39" fmla="*/ 585765 h 780837"/>
              <a:gd name="connsiteX40" fmla="*/ 6096 w 676656"/>
              <a:gd name="connsiteY40" fmla="*/ 530901 h 780837"/>
              <a:gd name="connsiteX41" fmla="*/ 0 w 676656"/>
              <a:gd name="connsiteY41" fmla="*/ 506517 h 780837"/>
              <a:gd name="connsiteX42" fmla="*/ 6096 w 676656"/>
              <a:gd name="connsiteY42" fmla="*/ 232197 h 780837"/>
              <a:gd name="connsiteX43" fmla="*/ 12192 w 676656"/>
              <a:gd name="connsiteY43" fmla="*/ 213909 h 780837"/>
              <a:gd name="connsiteX44" fmla="*/ 36576 w 676656"/>
              <a:gd name="connsiteY44" fmla="*/ 152949 h 780837"/>
              <a:gd name="connsiteX45" fmla="*/ 48768 w 676656"/>
              <a:gd name="connsiteY45" fmla="*/ 116373 h 780837"/>
              <a:gd name="connsiteX46" fmla="*/ 54864 w 676656"/>
              <a:gd name="connsiteY46" fmla="*/ 98085 h 780837"/>
              <a:gd name="connsiteX47" fmla="*/ 60960 w 676656"/>
              <a:gd name="connsiteY47" fmla="*/ 73701 h 780837"/>
              <a:gd name="connsiteX48" fmla="*/ 85344 w 676656"/>
              <a:gd name="connsiteY48" fmla="*/ 549 h 7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76656" h="780837">
                <a:moveTo>
                  <a:pt x="85344" y="549"/>
                </a:moveTo>
                <a:cubicBezTo>
                  <a:pt x="98552" y="-4531"/>
                  <a:pt x="123825" y="26838"/>
                  <a:pt x="140208" y="43221"/>
                </a:cubicBezTo>
                <a:cubicBezTo>
                  <a:pt x="146304" y="49317"/>
                  <a:pt x="151481" y="56498"/>
                  <a:pt x="158496" y="61509"/>
                </a:cubicBezTo>
                <a:cubicBezTo>
                  <a:pt x="200233" y="91321"/>
                  <a:pt x="166612" y="57096"/>
                  <a:pt x="201168" y="85893"/>
                </a:cubicBezTo>
                <a:cubicBezTo>
                  <a:pt x="231610" y="111262"/>
                  <a:pt x="205605" y="99564"/>
                  <a:pt x="237744" y="110277"/>
                </a:cubicBezTo>
                <a:cubicBezTo>
                  <a:pt x="243840" y="116373"/>
                  <a:pt x="248859" y="123783"/>
                  <a:pt x="256032" y="128565"/>
                </a:cubicBezTo>
                <a:cubicBezTo>
                  <a:pt x="261379" y="132129"/>
                  <a:pt x="269302" y="130647"/>
                  <a:pt x="274320" y="134661"/>
                </a:cubicBezTo>
                <a:cubicBezTo>
                  <a:pt x="280041" y="139238"/>
                  <a:pt x="281645" y="147473"/>
                  <a:pt x="286512" y="152949"/>
                </a:cubicBezTo>
                <a:cubicBezTo>
                  <a:pt x="297967" y="165836"/>
                  <a:pt x="310896" y="177333"/>
                  <a:pt x="323088" y="189525"/>
                </a:cubicBezTo>
                <a:cubicBezTo>
                  <a:pt x="329184" y="195621"/>
                  <a:pt x="336594" y="200640"/>
                  <a:pt x="341376" y="207813"/>
                </a:cubicBezTo>
                <a:cubicBezTo>
                  <a:pt x="345440" y="213909"/>
                  <a:pt x="348878" y="220473"/>
                  <a:pt x="353568" y="226101"/>
                </a:cubicBezTo>
                <a:cubicBezTo>
                  <a:pt x="359087" y="232724"/>
                  <a:pt x="365051" y="239096"/>
                  <a:pt x="371856" y="244389"/>
                </a:cubicBezTo>
                <a:cubicBezTo>
                  <a:pt x="383422" y="253385"/>
                  <a:pt x="408432" y="268773"/>
                  <a:pt x="408432" y="268773"/>
                </a:cubicBezTo>
                <a:cubicBezTo>
                  <a:pt x="412496" y="274869"/>
                  <a:pt x="415934" y="281433"/>
                  <a:pt x="420624" y="287061"/>
                </a:cubicBezTo>
                <a:cubicBezTo>
                  <a:pt x="426143" y="293684"/>
                  <a:pt x="434130" y="298176"/>
                  <a:pt x="438912" y="305349"/>
                </a:cubicBezTo>
                <a:cubicBezTo>
                  <a:pt x="442476" y="310696"/>
                  <a:pt x="441820" y="318058"/>
                  <a:pt x="445008" y="323637"/>
                </a:cubicBezTo>
                <a:cubicBezTo>
                  <a:pt x="450049" y="332458"/>
                  <a:pt x="457391" y="339753"/>
                  <a:pt x="463296" y="348021"/>
                </a:cubicBezTo>
                <a:cubicBezTo>
                  <a:pt x="467554" y="353983"/>
                  <a:pt x="470798" y="360681"/>
                  <a:pt x="475488" y="366309"/>
                </a:cubicBezTo>
                <a:cubicBezTo>
                  <a:pt x="481007" y="372932"/>
                  <a:pt x="488257" y="377974"/>
                  <a:pt x="493776" y="384597"/>
                </a:cubicBezTo>
                <a:cubicBezTo>
                  <a:pt x="541737" y="442150"/>
                  <a:pt x="475406" y="366186"/>
                  <a:pt x="512064" y="421173"/>
                </a:cubicBezTo>
                <a:cubicBezTo>
                  <a:pt x="523524" y="438363"/>
                  <a:pt x="552395" y="454157"/>
                  <a:pt x="566928" y="463845"/>
                </a:cubicBezTo>
                <a:lnTo>
                  <a:pt x="585216" y="476037"/>
                </a:lnTo>
                <a:lnTo>
                  <a:pt x="621792" y="530901"/>
                </a:lnTo>
                <a:cubicBezTo>
                  <a:pt x="625856" y="536997"/>
                  <a:pt x="628803" y="544008"/>
                  <a:pt x="633984" y="549189"/>
                </a:cubicBezTo>
                <a:lnTo>
                  <a:pt x="652272" y="567477"/>
                </a:lnTo>
                <a:cubicBezTo>
                  <a:pt x="654304" y="573573"/>
                  <a:pt x="655494" y="580018"/>
                  <a:pt x="658368" y="585765"/>
                </a:cubicBezTo>
                <a:cubicBezTo>
                  <a:pt x="661645" y="592318"/>
                  <a:pt x="667988" y="597193"/>
                  <a:pt x="670560" y="604053"/>
                </a:cubicBezTo>
                <a:cubicBezTo>
                  <a:pt x="674198" y="613755"/>
                  <a:pt x="674624" y="624373"/>
                  <a:pt x="676656" y="634533"/>
                </a:cubicBezTo>
                <a:cubicBezTo>
                  <a:pt x="672592" y="660949"/>
                  <a:pt x="675844" y="689598"/>
                  <a:pt x="664464" y="713781"/>
                </a:cubicBezTo>
                <a:cubicBezTo>
                  <a:pt x="655108" y="733663"/>
                  <a:pt x="608537" y="743732"/>
                  <a:pt x="591312" y="750357"/>
                </a:cubicBezTo>
                <a:cubicBezTo>
                  <a:pt x="576868" y="755912"/>
                  <a:pt x="563704" y="765101"/>
                  <a:pt x="548640" y="768645"/>
                </a:cubicBezTo>
                <a:cubicBezTo>
                  <a:pt x="528762" y="773322"/>
                  <a:pt x="507944" y="772208"/>
                  <a:pt x="487680" y="774741"/>
                </a:cubicBezTo>
                <a:cubicBezTo>
                  <a:pt x="475415" y="776274"/>
                  <a:pt x="463296" y="778805"/>
                  <a:pt x="451104" y="780837"/>
                </a:cubicBezTo>
                <a:cubicBezTo>
                  <a:pt x="371856" y="778805"/>
                  <a:pt x="292442" y="780258"/>
                  <a:pt x="213360" y="774741"/>
                </a:cubicBezTo>
                <a:cubicBezTo>
                  <a:pt x="204295" y="774109"/>
                  <a:pt x="197329" y="766129"/>
                  <a:pt x="188976" y="762549"/>
                </a:cubicBezTo>
                <a:cubicBezTo>
                  <a:pt x="176732" y="757302"/>
                  <a:pt x="158678" y="753450"/>
                  <a:pt x="146304" y="750357"/>
                </a:cubicBezTo>
                <a:cubicBezTo>
                  <a:pt x="140208" y="744261"/>
                  <a:pt x="134504" y="737746"/>
                  <a:pt x="128016" y="732069"/>
                </a:cubicBezTo>
                <a:cubicBezTo>
                  <a:pt x="93804" y="702133"/>
                  <a:pt x="98467" y="713104"/>
                  <a:pt x="67056" y="677205"/>
                </a:cubicBezTo>
                <a:cubicBezTo>
                  <a:pt x="54825" y="663227"/>
                  <a:pt x="51937" y="650746"/>
                  <a:pt x="42672" y="634533"/>
                </a:cubicBezTo>
                <a:cubicBezTo>
                  <a:pt x="24752" y="603172"/>
                  <a:pt x="32691" y="628974"/>
                  <a:pt x="18288" y="585765"/>
                </a:cubicBezTo>
                <a:cubicBezTo>
                  <a:pt x="13332" y="570898"/>
                  <a:pt x="9317" y="545396"/>
                  <a:pt x="6096" y="530901"/>
                </a:cubicBezTo>
                <a:cubicBezTo>
                  <a:pt x="4279" y="522722"/>
                  <a:pt x="2032" y="514645"/>
                  <a:pt x="0" y="506517"/>
                </a:cubicBezTo>
                <a:cubicBezTo>
                  <a:pt x="2032" y="415077"/>
                  <a:pt x="2288" y="323580"/>
                  <a:pt x="6096" y="232197"/>
                </a:cubicBezTo>
                <a:cubicBezTo>
                  <a:pt x="6364" y="225777"/>
                  <a:pt x="9885" y="219906"/>
                  <a:pt x="12192" y="213909"/>
                </a:cubicBezTo>
                <a:cubicBezTo>
                  <a:pt x="20048" y="193482"/>
                  <a:pt x="29655" y="173711"/>
                  <a:pt x="36576" y="152949"/>
                </a:cubicBezTo>
                <a:lnTo>
                  <a:pt x="48768" y="116373"/>
                </a:lnTo>
                <a:cubicBezTo>
                  <a:pt x="50800" y="110277"/>
                  <a:pt x="53306" y="104319"/>
                  <a:pt x="54864" y="98085"/>
                </a:cubicBezTo>
                <a:cubicBezTo>
                  <a:pt x="56896" y="89957"/>
                  <a:pt x="58553" y="81726"/>
                  <a:pt x="60960" y="73701"/>
                </a:cubicBezTo>
                <a:cubicBezTo>
                  <a:pt x="75080" y="26635"/>
                  <a:pt x="72136" y="5629"/>
                  <a:pt x="85344" y="5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B6ACA0F-CC8E-D78D-C949-53B02EF629A0}"/>
              </a:ext>
            </a:extLst>
          </p:cNvPr>
          <p:cNvSpPr/>
          <p:nvPr/>
        </p:nvSpPr>
        <p:spPr>
          <a:xfrm>
            <a:off x="5693026" y="1371108"/>
            <a:ext cx="470030" cy="488547"/>
          </a:xfrm>
          <a:custGeom>
            <a:avLst/>
            <a:gdLst>
              <a:gd name="connsiteX0" fmla="*/ 638 w 470030"/>
              <a:gd name="connsiteY0" fmla="*/ 492 h 488547"/>
              <a:gd name="connsiteX1" fmla="*/ 31118 w 470030"/>
              <a:gd name="connsiteY1" fmla="*/ 24876 h 488547"/>
              <a:gd name="connsiteX2" fmla="*/ 67694 w 470030"/>
              <a:gd name="connsiteY2" fmla="*/ 37068 h 488547"/>
              <a:gd name="connsiteX3" fmla="*/ 85982 w 470030"/>
              <a:gd name="connsiteY3" fmla="*/ 49260 h 488547"/>
              <a:gd name="connsiteX4" fmla="*/ 116462 w 470030"/>
              <a:gd name="connsiteY4" fmla="*/ 85836 h 488547"/>
              <a:gd name="connsiteX5" fmla="*/ 153038 w 470030"/>
              <a:gd name="connsiteY5" fmla="*/ 110220 h 488547"/>
              <a:gd name="connsiteX6" fmla="*/ 171326 w 470030"/>
              <a:gd name="connsiteY6" fmla="*/ 128508 h 488547"/>
              <a:gd name="connsiteX7" fmla="*/ 195710 w 470030"/>
              <a:gd name="connsiteY7" fmla="*/ 146796 h 488547"/>
              <a:gd name="connsiteX8" fmla="*/ 226190 w 470030"/>
              <a:gd name="connsiteY8" fmla="*/ 183372 h 488547"/>
              <a:gd name="connsiteX9" fmla="*/ 244478 w 470030"/>
              <a:gd name="connsiteY9" fmla="*/ 195564 h 488547"/>
              <a:gd name="connsiteX10" fmla="*/ 262766 w 470030"/>
              <a:gd name="connsiteY10" fmla="*/ 213852 h 488547"/>
              <a:gd name="connsiteX11" fmla="*/ 317630 w 470030"/>
              <a:gd name="connsiteY11" fmla="*/ 262620 h 488547"/>
              <a:gd name="connsiteX12" fmla="*/ 366398 w 470030"/>
              <a:gd name="connsiteY12" fmla="*/ 317484 h 488547"/>
              <a:gd name="connsiteX13" fmla="*/ 384686 w 470030"/>
              <a:gd name="connsiteY13" fmla="*/ 335772 h 488547"/>
              <a:gd name="connsiteX14" fmla="*/ 402974 w 470030"/>
              <a:gd name="connsiteY14" fmla="*/ 360156 h 488547"/>
              <a:gd name="connsiteX15" fmla="*/ 439550 w 470030"/>
              <a:gd name="connsiteY15" fmla="*/ 396732 h 488547"/>
              <a:gd name="connsiteX16" fmla="*/ 445646 w 470030"/>
              <a:gd name="connsiteY16" fmla="*/ 415020 h 488547"/>
              <a:gd name="connsiteX17" fmla="*/ 470030 w 470030"/>
              <a:gd name="connsiteY17" fmla="*/ 451596 h 488547"/>
              <a:gd name="connsiteX18" fmla="*/ 463934 w 470030"/>
              <a:gd name="connsiteY18" fmla="*/ 482076 h 488547"/>
              <a:gd name="connsiteX19" fmla="*/ 396878 w 470030"/>
              <a:gd name="connsiteY19" fmla="*/ 475980 h 488547"/>
              <a:gd name="connsiteX20" fmla="*/ 348110 w 470030"/>
              <a:gd name="connsiteY20" fmla="*/ 433308 h 488547"/>
              <a:gd name="connsiteX21" fmla="*/ 317630 w 470030"/>
              <a:gd name="connsiteY21" fmla="*/ 390636 h 488547"/>
              <a:gd name="connsiteX22" fmla="*/ 299342 w 470030"/>
              <a:gd name="connsiteY22" fmla="*/ 378444 h 488547"/>
              <a:gd name="connsiteX23" fmla="*/ 274958 w 470030"/>
              <a:gd name="connsiteY23" fmla="*/ 354060 h 488547"/>
              <a:gd name="connsiteX24" fmla="*/ 262766 w 470030"/>
              <a:gd name="connsiteY24" fmla="*/ 335772 h 488547"/>
              <a:gd name="connsiteX25" fmla="*/ 244478 w 470030"/>
              <a:gd name="connsiteY25" fmla="*/ 329676 h 488547"/>
              <a:gd name="connsiteX26" fmla="*/ 220094 w 470030"/>
              <a:gd name="connsiteY26" fmla="*/ 299196 h 488547"/>
              <a:gd name="connsiteX27" fmla="*/ 201806 w 470030"/>
              <a:gd name="connsiteY27" fmla="*/ 274812 h 488547"/>
              <a:gd name="connsiteX28" fmla="*/ 189614 w 470030"/>
              <a:gd name="connsiteY28" fmla="*/ 256524 h 488547"/>
              <a:gd name="connsiteX29" fmla="*/ 159134 w 470030"/>
              <a:gd name="connsiteY29" fmla="*/ 232140 h 488547"/>
              <a:gd name="connsiteX30" fmla="*/ 140846 w 470030"/>
              <a:gd name="connsiteY30" fmla="*/ 207756 h 488547"/>
              <a:gd name="connsiteX31" fmla="*/ 122558 w 470030"/>
              <a:gd name="connsiteY31" fmla="*/ 195564 h 488547"/>
              <a:gd name="connsiteX32" fmla="*/ 79886 w 470030"/>
              <a:gd name="connsiteY32" fmla="*/ 152892 h 488547"/>
              <a:gd name="connsiteX33" fmla="*/ 37214 w 470030"/>
              <a:gd name="connsiteY33" fmla="*/ 104124 h 488547"/>
              <a:gd name="connsiteX34" fmla="*/ 12830 w 470030"/>
              <a:gd name="connsiteY34" fmla="*/ 49260 h 488547"/>
              <a:gd name="connsiteX35" fmla="*/ 638 w 470030"/>
              <a:gd name="connsiteY35" fmla="*/ 492 h 48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0030" h="488547">
                <a:moveTo>
                  <a:pt x="638" y="492"/>
                </a:moveTo>
                <a:cubicBezTo>
                  <a:pt x="3686" y="-3572"/>
                  <a:pt x="19696" y="18646"/>
                  <a:pt x="31118" y="24876"/>
                </a:cubicBezTo>
                <a:cubicBezTo>
                  <a:pt x="42400" y="31030"/>
                  <a:pt x="57001" y="29939"/>
                  <a:pt x="67694" y="37068"/>
                </a:cubicBezTo>
                <a:lnTo>
                  <a:pt x="85982" y="49260"/>
                </a:lnTo>
                <a:cubicBezTo>
                  <a:pt x="96819" y="65516"/>
                  <a:pt x="100215" y="73199"/>
                  <a:pt x="116462" y="85836"/>
                </a:cubicBezTo>
                <a:cubicBezTo>
                  <a:pt x="128028" y="94832"/>
                  <a:pt x="142677" y="99859"/>
                  <a:pt x="153038" y="110220"/>
                </a:cubicBezTo>
                <a:cubicBezTo>
                  <a:pt x="159134" y="116316"/>
                  <a:pt x="164780" y="122897"/>
                  <a:pt x="171326" y="128508"/>
                </a:cubicBezTo>
                <a:cubicBezTo>
                  <a:pt x="179040" y="135120"/>
                  <a:pt x="188526" y="139612"/>
                  <a:pt x="195710" y="146796"/>
                </a:cubicBezTo>
                <a:cubicBezTo>
                  <a:pt x="243662" y="194748"/>
                  <a:pt x="166270" y="133439"/>
                  <a:pt x="226190" y="183372"/>
                </a:cubicBezTo>
                <a:cubicBezTo>
                  <a:pt x="231818" y="188062"/>
                  <a:pt x="238850" y="190874"/>
                  <a:pt x="244478" y="195564"/>
                </a:cubicBezTo>
                <a:cubicBezTo>
                  <a:pt x="251101" y="201083"/>
                  <a:pt x="256143" y="208333"/>
                  <a:pt x="262766" y="213852"/>
                </a:cubicBezTo>
                <a:cubicBezTo>
                  <a:pt x="290252" y="236757"/>
                  <a:pt x="287991" y="218161"/>
                  <a:pt x="317630" y="262620"/>
                </a:cubicBezTo>
                <a:cubicBezTo>
                  <a:pt x="339386" y="295254"/>
                  <a:pt x="324641" y="275727"/>
                  <a:pt x="366398" y="317484"/>
                </a:cubicBezTo>
                <a:cubicBezTo>
                  <a:pt x="372494" y="323580"/>
                  <a:pt x="379513" y="328875"/>
                  <a:pt x="384686" y="335772"/>
                </a:cubicBezTo>
                <a:cubicBezTo>
                  <a:pt x="390782" y="343900"/>
                  <a:pt x="395790" y="352972"/>
                  <a:pt x="402974" y="360156"/>
                </a:cubicBezTo>
                <a:cubicBezTo>
                  <a:pt x="456457" y="413639"/>
                  <a:pt x="379782" y="317042"/>
                  <a:pt x="439550" y="396732"/>
                </a:cubicBezTo>
                <a:cubicBezTo>
                  <a:pt x="441582" y="402828"/>
                  <a:pt x="442525" y="409403"/>
                  <a:pt x="445646" y="415020"/>
                </a:cubicBezTo>
                <a:cubicBezTo>
                  <a:pt x="452762" y="427829"/>
                  <a:pt x="470030" y="451596"/>
                  <a:pt x="470030" y="451596"/>
                </a:cubicBezTo>
                <a:cubicBezTo>
                  <a:pt x="467998" y="461756"/>
                  <a:pt x="470567" y="474116"/>
                  <a:pt x="463934" y="482076"/>
                </a:cubicBezTo>
                <a:cubicBezTo>
                  <a:pt x="449967" y="498837"/>
                  <a:pt x="403873" y="477978"/>
                  <a:pt x="396878" y="475980"/>
                </a:cubicBezTo>
                <a:cubicBezTo>
                  <a:pt x="372090" y="459455"/>
                  <a:pt x="373072" y="461836"/>
                  <a:pt x="348110" y="433308"/>
                </a:cubicBezTo>
                <a:cubicBezTo>
                  <a:pt x="323881" y="405617"/>
                  <a:pt x="349191" y="422197"/>
                  <a:pt x="317630" y="390636"/>
                </a:cubicBezTo>
                <a:cubicBezTo>
                  <a:pt x="312449" y="385455"/>
                  <a:pt x="304905" y="383212"/>
                  <a:pt x="299342" y="378444"/>
                </a:cubicBezTo>
                <a:cubicBezTo>
                  <a:pt x="290615" y="370963"/>
                  <a:pt x="282439" y="362787"/>
                  <a:pt x="274958" y="354060"/>
                </a:cubicBezTo>
                <a:cubicBezTo>
                  <a:pt x="270190" y="348497"/>
                  <a:pt x="268487" y="340349"/>
                  <a:pt x="262766" y="335772"/>
                </a:cubicBezTo>
                <a:cubicBezTo>
                  <a:pt x="257748" y="331758"/>
                  <a:pt x="250574" y="331708"/>
                  <a:pt x="244478" y="329676"/>
                </a:cubicBezTo>
                <a:cubicBezTo>
                  <a:pt x="232610" y="294073"/>
                  <a:pt x="247668" y="326770"/>
                  <a:pt x="220094" y="299196"/>
                </a:cubicBezTo>
                <a:cubicBezTo>
                  <a:pt x="212910" y="292012"/>
                  <a:pt x="207711" y="283080"/>
                  <a:pt x="201806" y="274812"/>
                </a:cubicBezTo>
                <a:cubicBezTo>
                  <a:pt x="197548" y="268850"/>
                  <a:pt x="194795" y="261705"/>
                  <a:pt x="189614" y="256524"/>
                </a:cubicBezTo>
                <a:cubicBezTo>
                  <a:pt x="180414" y="247324"/>
                  <a:pt x="168334" y="241340"/>
                  <a:pt x="159134" y="232140"/>
                </a:cubicBezTo>
                <a:cubicBezTo>
                  <a:pt x="151950" y="224956"/>
                  <a:pt x="148030" y="214940"/>
                  <a:pt x="140846" y="207756"/>
                </a:cubicBezTo>
                <a:cubicBezTo>
                  <a:pt x="135665" y="202575"/>
                  <a:pt x="127739" y="200745"/>
                  <a:pt x="122558" y="195564"/>
                </a:cubicBezTo>
                <a:cubicBezTo>
                  <a:pt x="65662" y="138668"/>
                  <a:pt x="144910" y="201660"/>
                  <a:pt x="79886" y="152892"/>
                </a:cubicBezTo>
                <a:cubicBezTo>
                  <a:pt x="41562" y="89018"/>
                  <a:pt x="83775" y="150685"/>
                  <a:pt x="37214" y="104124"/>
                </a:cubicBezTo>
                <a:cubicBezTo>
                  <a:pt x="22723" y="89633"/>
                  <a:pt x="18866" y="67368"/>
                  <a:pt x="12830" y="49260"/>
                </a:cubicBezTo>
                <a:cubicBezTo>
                  <a:pt x="6091" y="29044"/>
                  <a:pt x="-2410" y="4556"/>
                  <a:pt x="638" y="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67F223-8AC3-C69F-6C2B-1947298967FA}"/>
              </a:ext>
            </a:extLst>
          </p:cNvPr>
          <p:cNvSpPr/>
          <p:nvPr/>
        </p:nvSpPr>
        <p:spPr>
          <a:xfrm>
            <a:off x="5647011" y="4711131"/>
            <a:ext cx="564814" cy="660163"/>
          </a:xfrm>
          <a:custGeom>
            <a:avLst/>
            <a:gdLst>
              <a:gd name="connsiteX0" fmla="*/ 401 w 512465"/>
              <a:gd name="connsiteY0" fmla="*/ 591312 h 592030"/>
              <a:gd name="connsiteX1" fmla="*/ 55265 w 512465"/>
              <a:gd name="connsiteY1" fmla="*/ 579120 h 592030"/>
              <a:gd name="connsiteX2" fmla="*/ 91841 w 512465"/>
              <a:gd name="connsiteY2" fmla="*/ 566928 h 592030"/>
              <a:gd name="connsiteX3" fmla="*/ 116225 w 512465"/>
              <a:gd name="connsiteY3" fmla="*/ 548640 h 592030"/>
              <a:gd name="connsiteX4" fmla="*/ 128417 w 512465"/>
              <a:gd name="connsiteY4" fmla="*/ 530352 h 592030"/>
              <a:gd name="connsiteX5" fmla="*/ 158897 w 512465"/>
              <a:gd name="connsiteY5" fmla="*/ 524256 h 592030"/>
              <a:gd name="connsiteX6" fmla="*/ 207665 w 512465"/>
              <a:gd name="connsiteY6" fmla="*/ 505968 h 592030"/>
              <a:gd name="connsiteX7" fmla="*/ 219857 w 512465"/>
              <a:gd name="connsiteY7" fmla="*/ 487680 h 592030"/>
              <a:gd name="connsiteX8" fmla="*/ 244241 w 512465"/>
              <a:gd name="connsiteY8" fmla="*/ 426720 h 592030"/>
              <a:gd name="connsiteX9" fmla="*/ 262529 w 512465"/>
              <a:gd name="connsiteY9" fmla="*/ 414528 h 592030"/>
              <a:gd name="connsiteX10" fmla="*/ 293009 w 512465"/>
              <a:gd name="connsiteY10" fmla="*/ 377952 h 592030"/>
              <a:gd name="connsiteX11" fmla="*/ 311297 w 512465"/>
              <a:gd name="connsiteY11" fmla="*/ 353568 h 592030"/>
              <a:gd name="connsiteX12" fmla="*/ 335681 w 512465"/>
              <a:gd name="connsiteY12" fmla="*/ 329184 h 592030"/>
              <a:gd name="connsiteX13" fmla="*/ 347873 w 512465"/>
              <a:gd name="connsiteY13" fmla="*/ 310896 h 592030"/>
              <a:gd name="connsiteX14" fmla="*/ 384449 w 512465"/>
              <a:gd name="connsiteY14" fmla="*/ 274320 h 592030"/>
              <a:gd name="connsiteX15" fmla="*/ 402737 w 512465"/>
              <a:gd name="connsiteY15" fmla="*/ 256032 h 592030"/>
              <a:gd name="connsiteX16" fmla="*/ 445409 w 512465"/>
              <a:gd name="connsiteY16" fmla="*/ 213360 h 592030"/>
              <a:gd name="connsiteX17" fmla="*/ 481985 w 512465"/>
              <a:gd name="connsiteY17" fmla="*/ 188976 h 592030"/>
              <a:gd name="connsiteX18" fmla="*/ 488081 w 512465"/>
              <a:gd name="connsiteY18" fmla="*/ 170688 h 592030"/>
              <a:gd name="connsiteX19" fmla="*/ 512465 w 512465"/>
              <a:gd name="connsiteY19" fmla="*/ 128016 h 592030"/>
              <a:gd name="connsiteX20" fmla="*/ 500273 w 512465"/>
              <a:gd name="connsiteY20" fmla="*/ 6096 h 592030"/>
              <a:gd name="connsiteX21" fmla="*/ 481985 w 512465"/>
              <a:gd name="connsiteY21" fmla="*/ 0 h 592030"/>
              <a:gd name="connsiteX22" fmla="*/ 372257 w 512465"/>
              <a:gd name="connsiteY22" fmla="*/ 6096 h 592030"/>
              <a:gd name="connsiteX23" fmla="*/ 329585 w 512465"/>
              <a:gd name="connsiteY23" fmla="*/ 30480 h 592030"/>
              <a:gd name="connsiteX24" fmla="*/ 274721 w 512465"/>
              <a:gd name="connsiteY24" fmla="*/ 54864 h 592030"/>
              <a:gd name="connsiteX25" fmla="*/ 164993 w 512465"/>
              <a:gd name="connsiteY25" fmla="*/ 134112 h 592030"/>
              <a:gd name="connsiteX26" fmla="*/ 67457 w 512465"/>
              <a:gd name="connsiteY26" fmla="*/ 225552 h 592030"/>
              <a:gd name="connsiteX27" fmla="*/ 18689 w 512465"/>
              <a:gd name="connsiteY27" fmla="*/ 341376 h 592030"/>
              <a:gd name="connsiteX28" fmla="*/ 12593 w 512465"/>
              <a:gd name="connsiteY28" fmla="*/ 536448 h 592030"/>
              <a:gd name="connsiteX29" fmla="*/ 18689 w 512465"/>
              <a:gd name="connsiteY29" fmla="*/ 554736 h 592030"/>
              <a:gd name="connsiteX30" fmla="*/ 30881 w 512465"/>
              <a:gd name="connsiteY30" fmla="*/ 573024 h 592030"/>
              <a:gd name="connsiteX31" fmla="*/ 401 w 512465"/>
              <a:gd name="connsiteY31" fmla="*/ 591312 h 59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465" h="592030">
                <a:moveTo>
                  <a:pt x="401" y="591312"/>
                </a:moveTo>
                <a:cubicBezTo>
                  <a:pt x="4465" y="592328"/>
                  <a:pt x="38047" y="584285"/>
                  <a:pt x="55265" y="579120"/>
                </a:cubicBezTo>
                <a:cubicBezTo>
                  <a:pt x="67575" y="575427"/>
                  <a:pt x="91841" y="566928"/>
                  <a:pt x="91841" y="566928"/>
                </a:cubicBezTo>
                <a:cubicBezTo>
                  <a:pt x="99969" y="560832"/>
                  <a:pt x="109041" y="555824"/>
                  <a:pt x="116225" y="548640"/>
                </a:cubicBezTo>
                <a:cubicBezTo>
                  <a:pt x="121406" y="543459"/>
                  <a:pt x="122056" y="533987"/>
                  <a:pt x="128417" y="530352"/>
                </a:cubicBezTo>
                <a:cubicBezTo>
                  <a:pt x="137413" y="525211"/>
                  <a:pt x="148783" y="526504"/>
                  <a:pt x="158897" y="524256"/>
                </a:cubicBezTo>
                <a:cubicBezTo>
                  <a:pt x="188777" y="517616"/>
                  <a:pt x="179388" y="520106"/>
                  <a:pt x="207665" y="505968"/>
                </a:cubicBezTo>
                <a:cubicBezTo>
                  <a:pt x="211729" y="499872"/>
                  <a:pt x="217136" y="494482"/>
                  <a:pt x="219857" y="487680"/>
                </a:cubicBezTo>
                <a:cubicBezTo>
                  <a:pt x="229803" y="462815"/>
                  <a:pt x="225952" y="445009"/>
                  <a:pt x="244241" y="426720"/>
                </a:cubicBezTo>
                <a:cubicBezTo>
                  <a:pt x="249422" y="421539"/>
                  <a:pt x="256433" y="418592"/>
                  <a:pt x="262529" y="414528"/>
                </a:cubicBezTo>
                <a:cubicBezTo>
                  <a:pt x="289475" y="374108"/>
                  <a:pt x="257806" y="419022"/>
                  <a:pt x="293009" y="377952"/>
                </a:cubicBezTo>
                <a:cubicBezTo>
                  <a:pt x="299621" y="370238"/>
                  <a:pt x="304607" y="361214"/>
                  <a:pt x="311297" y="353568"/>
                </a:cubicBezTo>
                <a:cubicBezTo>
                  <a:pt x="318866" y="344917"/>
                  <a:pt x="328200" y="337911"/>
                  <a:pt x="335681" y="329184"/>
                </a:cubicBezTo>
                <a:cubicBezTo>
                  <a:pt x="340449" y="323621"/>
                  <a:pt x="343006" y="316372"/>
                  <a:pt x="347873" y="310896"/>
                </a:cubicBezTo>
                <a:cubicBezTo>
                  <a:pt x="359328" y="298009"/>
                  <a:pt x="372257" y="286512"/>
                  <a:pt x="384449" y="274320"/>
                </a:cubicBezTo>
                <a:cubicBezTo>
                  <a:pt x="390545" y="268224"/>
                  <a:pt x="397564" y="262929"/>
                  <a:pt x="402737" y="256032"/>
                </a:cubicBezTo>
                <a:cubicBezTo>
                  <a:pt x="434436" y="213766"/>
                  <a:pt x="405582" y="247498"/>
                  <a:pt x="445409" y="213360"/>
                </a:cubicBezTo>
                <a:cubicBezTo>
                  <a:pt x="474468" y="188453"/>
                  <a:pt x="450877" y="199345"/>
                  <a:pt x="481985" y="188976"/>
                </a:cubicBezTo>
                <a:cubicBezTo>
                  <a:pt x="484017" y="182880"/>
                  <a:pt x="484893" y="176267"/>
                  <a:pt x="488081" y="170688"/>
                </a:cubicBezTo>
                <a:cubicBezTo>
                  <a:pt x="517606" y="119020"/>
                  <a:pt x="498488" y="169947"/>
                  <a:pt x="512465" y="128016"/>
                </a:cubicBezTo>
                <a:cubicBezTo>
                  <a:pt x="508401" y="87376"/>
                  <a:pt x="509733" y="45828"/>
                  <a:pt x="500273" y="6096"/>
                </a:cubicBezTo>
                <a:cubicBezTo>
                  <a:pt x="498785" y="-155"/>
                  <a:pt x="488411" y="0"/>
                  <a:pt x="481985" y="0"/>
                </a:cubicBezTo>
                <a:cubicBezTo>
                  <a:pt x="445353" y="0"/>
                  <a:pt x="408833" y="4064"/>
                  <a:pt x="372257" y="6096"/>
                </a:cubicBezTo>
                <a:cubicBezTo>
                  <a:pt x="358033" y="14224"/>
                  <a:pt x="344238" y="23154"/>
                  <a:pt x="329585" y="30480"/>
                </a:cubicBezTo>
                <a:cubicBezTo>
                  <a:pt x="311685" y="39430"/>
                  <a:pt x="291657" y="44201"/>
                  <a:pt x="274721" y="54864"/>
                </a:cubicBezTo>
                <a:cubicBezTo>
                  <a:pt x="236541" y="78903"/>
                  <a:pt x="200607" y="106412"/>
                  <a:pt x="164993" y="134112"/>
                </a:cubicBezTo>
                <a:cubicBezTo>
                  <a:pt x="119707" y="169334"/>
                  <a:pt x="100559" y="178658"/>
                  <a:pt x="67457" y="225552"/>
                </a:cubicBezTo>
                <a:cubicBezTo>
                  <a:pt x="34831" y="271772"/>
                  <a:pt x="34717" y="287948"/>
                  <a:pt x="18689" y="341376"/>
                </a:cubicBezTo>
                <a:cubicBezTo>
                  <a:pt x="8135" y="446919"/>
                  <a:pt x="665" y="446992"/>
                  <a:pt x="12593" y="536448"/>
                </a:cubicBezTo>
                <a:cubicBezTo>
                  <a:pt x="13442" y="542817"/>
                  <a:pt x="15815" y="548989"/>
                  <a:pt x="18689" y="554736"/>
                </a:cubicBezTo>
                <a:cubicBezTo>
                  <a:pt x="21966" y="561289"/>
                  <a:pt x="26817" y="566928"/>
                  <a:pt x="30881" y="573024"/>
                </a:cubicBezTo>
                <a:cubicBezTo>
                  <a:pt x="24292" y="599379"/>
                  <a:pt x="-3663" y="590296"/>
                  <a:pt x="401" y="591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0EEAB01-270B-4D12-01C4-511FB8AB8322}"/>
              </a:ext>
            </a:extLst>
          </p:cNvPr>
          <p:cNvSpPr/>
          <p:nvPr/>
        </p:nvSpPr>
        <p:spPr>
          <a:xfrm>
            <a:off x="5765465" y="4851848"/>
            <a:ext cx="471665" cy="506541"/>
          </a:xfrm>
          <a:custGeom>
            <a:avLst/>
            <a:gdLst>
              <a:gd name="connsiteX0" fmla="*/ 1351 w 471665"/>
              <a:gd name="connsiteY0" fmla="*/ 500440 h 506541"/>
              <a:gd name="connsiteX1" fmla="*/ 31831 w 471665"/>
              <a:gd name="connsiteY1" fmla="*/ 494344 h 506541"/>
              <a:gd name="connsiteX2" fmla="*/ 68407 w 471665"/>
              <a:gd name="connsiteY2" fmla="*/ 463864 h 506541"/>
              <a:gd name="connsiteX3" fmla="*/ 104983 w 471665"/>
              <a:gd name="connsiteY3" fmla="*/ 433384 h 506541"/>
              <a:gd name="connsiteX4" fmla="*/ 117175 w 471665"/>
              <a:gd name="connsiteY4" fmla="*/ 409000 h 506541"/>
              <a:gd name="connsiteX5" fmla="*/ 141559 w 471665"/>
              <a:gd name="connsiteY5" fmla="*/ 396808 h 506541"/>
              <a:gd name="connsiteX6" fmla="*/ 159847 w 471665"/>
              <a:gd name="connsiteY6" fmla="*/ 384616 h 506541"/>
              <a:gd name="connsiteX7" fmla="*/ 196423 w 471665"/>
              <a:gd name="connsiteY7" fmla="*/ 348040 h 506541"/>
              <a:gd name="connsiteX8" fmla="*/ 232999 w 471665"/>
              <a:gd name="connsiteY8" fmla="*/ 317560 h 506541"/>
              <a:gd name="connsiteX9" fmla="*/ 257383 w 471665"/>
              <a:gd name="connsiteY9" fmla="*/ 274888 h 506541"/>
              <a:gd name="connsiteX10" fmla="*/ 312247 w 471665"/>
              <a:gd name="connsiteY10" fmla="*/ 226120 h 506541"/>
              <a:gd name="connsiteX11" fmla="*/ 318343 w 471665"/>
              <a:gd name="connsiteY11" fmla="*/ 207832 h 506541"/>
              <a:gd name="connsiteX12" fmla="*/ 354919 w 471665"/>
              <a:gd name="connsiteY12" fmla="*/ 177352 h 506541"/>
              <a:gd name="connsiteX13" fmla="*/ 379303 w 471665"/>
              <a:gd name="connsiteY13" fmla="*/ 146872 h 506541"/>
              <a:gd name="connsiteX14" fmla="*/ 415879 w 471665"/>
              <a:gd name="connsiteY14" fmla="*/ 110296 h 506541"/>
              <a:gd name="connsiteX15" fmla="*/ 434167 w 471665"/>
              <a:gd name="connsiteY15" fmla="*/ 73720 h 506541"/>
              <a:gd name="connsiteX16" fmla="*/ 440263 w 471665"/>
              <a:gd name="connsiteY16" fmla="*/ 37144 h 506541"/>
              <a:gd name="connsiteX17" fmla="*/ 458551 w 471665"/>
              <a:gd name="connsiteY17" fmla="*/ 24952 h 506541"/>
              <a:gd name="connsiteX18" fmla="*/ 470743 w 471665"/>
              <a:gd name="connsiteY18" fmla="*/ 6664 h 506541"/>
              <a:gd name="connsiteX19" fmla="*/ 440263 w 471665"/>
              <a:gd name="connsiteY19" fmla="*/ 568 h 506541"/>
              <a:gd name="connsiteX20" fmla="*/ 379303 w 471665"/>
              <a:gd name="connsiteY20" fmla="*/ 12760 h 506541"/>
              <a:gd name="connsiteX21" fmla="*/ 336631 w 471665"/>
              <a:gd name="connsiteY21" fmla="*/ 43240 h 506541"/>
              <a:gd name="connsiteX22" fmla="*/ 251287 w 471665"/>
              <a:gd name="connsiteY22" fmla="*/ 92008 h 506541"/>
              <a:gd name="connsiteX23" fmla="*/ 153751 w 471665"/>
              <a:gd name="connsiteY23" fmla="*/ 183448 h 506541"/>
              <a:gd name="connsiteX24" fmla="*/ 117175 w 471665"/>
              <a:gd name="connsiteY24" fmla="*/ 220024 h 506541"/>
              <a:gd name="connsiteX25" fmla="*/ 92791 w 471665"/>
              <a:gd name="connsiteY25" fmla="*/ 244408 h 506541"/>
              <a:gd name="connsiteX26" fmla="*/ 50119 w 471665"/>
              <a:gd name="connsiteY26" fmla="*/ 317560 h 506541"/>
              <a:gd name="connsiteX27" fmla="*/ 25735 w 471665"/>
              <a:gd name="connsiteY27" fmla="*/ 360232 h 506541"/>
              <a:gd name="connsiteX28" fmla="*/ 19639 w 471665"/>
              <a:gd name="connsiteY28" fmla="*/ 384616 h 506541"/>
              <a:gd name="connsiteX29" fmla="*/ 7447 w 471665"/>
              <a:gd name="connsiteY29" fmla="*/ 409000 h 506541"/>
              <a:gd name="connsiteX30" fmla="*/ 1351 w 471665"/>
              <a:gd name="connsiteY30" fmla="*/ 500440 h 50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1665" h="506541">
                <a:moveTo>
                  <a:pt x="1351" y="500440"/>
                </a:moveTo>
                <a:cubicBezTo>
                  <a:pt x="5415" y="514664"/>
                  <a:pt x="23400" y="500366"/>
                  <a:pt x="31831" y="494344"/>
                </a:cubicBezTo>
                <a:cubicBezTo>
                  <a:pt x="91908" y="451432"/>
                  <a:pt x="-5487" y="482337"/>
                  <a:pt x="68407" y="463864"/>
                </a:cubicBezTo>
                <a:cubicBezTo>
                  <a:pt x="82989" y="454142"/>
                  <a:pt x="94315" y="448319"/>
                  <a:pt x="104983" y="433384"/>
                </a:cubicBezTo>
                <a:cubicBezTo>
                  <a:pt x="110265" y="425989"/>
                  <a:pt x="110749" y="415426"/>
                  <a:pt x="117175" y="409000"/>
                </a:cubicBezTo>
                <a:cubicBezTo>
                  <a:pt x="123601" y="402574"/>
                  <a:pt x="133669" y="401317"/>
                  <a:pt x="141559" y="396808"/>
                </a:cubicBezTo>
                <a:cubicBezTo>
                  <a:pt x="147920" y="393173"/>
                  <a:pt x="153885" y="388874"/>
                  <a:pt x="159847" y="384616"/>
                </a:cubicBezTo>
                <a:cubicBezTo>
                  <a:pt x="229576" y="334809"/>
                  <a:pt x="150123" y="394340"/>
                  <a:pt x="196423" y="348040"/>
                </a:cubicBezTo>
                <a:cubicBezTo>
                  <a:pt x="223157" y="321306"/>
                  <a:pt x="208032" y="352513"/>
                  <a:pt x="232999" y="317560"/>
                </a:cubicBezTo>
                <a:cubicBezTo>
                  <a:pt x="253070" y="289461"/>
                  <a:pt x="236440" y="298449"/>
                  <a:pt x="257383" y="274888"/>
                </a:cubicBezTo>
                <a:cubicBezTo>
                  <a:pt x="287751" y="240724"/>
                  <a:pt x="284452" y="244650"/>
                  <a:pt x="312247" y="226120"/>
                </a:cubicBezTo>
                <a:cubicBezTo>
                  <a:pt x="314279" y="220024"/>
                  <a:pt x="314779" y="213179"/>
                  <a:pt x="318343" y="207832"/>
                </a:cubicBezTo>
                <a:cubicBezTo>
                  <a:pt x="327730" y="193751"/>
                  <a:pt x="341425" y="186348"/>
                  <a:pt x="354919" y="177352"/>
                </a:cubicBezTo>
                <a:cubicBezTo>
                  <a:pt x="366787" y="141749"/>
                  <a:pt x="351729" y="174446"/>
                  <a:pt x="379303" y="146872"/>
                </a:cubicBezTo>
                <a:cubicBezTo>
                  <a:pt x="424671" y="101504"/>
                  <a:pt x="372780" y="139029"/>
                  <a:pt x="415879" y="110296"/>
                </a:cubicBezTo>
                <a:cubicBezTo>
                  <a:pt x="426839" y="93856"/>
                  <a:pt x="429961" y="92649"/>
                  <a:pt x="434167" y="73720"/>
                </a:cubicBezTo>
                <a:cubicBezTo>
                  <a:pt x="436848" y="61654"/>
                  <a:pt x="434735" y="48199"/>
                  <a:pt x="440263" y="37144"/>
                </a:cubicBezTo>
                <a:cubicBezTo>
                  <a:pt x="443540" y="30591"/>
                  <a:pt x="452455" y="29016"/>
                  <a:pt x="458551" y="24952"/>
                </a:cubicBezTo>
                <a:cubicBezTo>
                  <a:pt x="462615" y="18856"/>
                  <a:pt x="475139" y="12525"/>
                  <a:pt x="470743" y="6664"/>
                </a:cubicBezTo>
                <a:cubicBezTo>
                  <a:pt x="464526" y="-1625"/>
                  <a:pt x="450601" y="-121"/>
                  <a:pt x="440263" y="568"/>
                </a:cubicBezTo>
                <a:cubicBezTo>
                  <a:pt x="419586" y="1946"/>
                  <a:pt x="399623" y="8696"/>
                  <a:pt x="379303" y="12760"/>
                </a:cubicBezTo>
                <a:cubicBezTo>
                  <a:pt x="365079" y="22920"/>
                  <a:pt x="351494" y="34039"/>
                  <a:pt x="336631" y="43240"/>
                </a:cubicBezTo>
                <a:cubicBezTo>
                  <a:pt x="308772" y="60486"/>
                  <a:pt x="276872" y="71540"/>
                  <a:pt x="251287" y="92008"/>
                </a:cubicBezTo>
                <a:cubicBezTo>
                  <a:pt x="196123" y="136139"/>
                  <a:pt x="230007" y="107192"/>
                  <a:pt x="153751" y="183448"/>
                </a:cubicBezTo>
                <a:lnTo>
                  <a:pt x="117175" y="220024"/>
                </a:lnTo>
                <a:cubicBezTo>
                  <a:pt x="109047" y="228152"/>
                  <a:pt x="97932" y="234127"/>
                  <a:pt x="92791" y="244408"/>
                </a:cubicBezTo>
                <a:cubicBezTo>
                  <a:pt x="53091" y="323807"/>
                  <a:pt x="98037" y="237697"/>
                  <a:pt x="50119" y="317560"/>
                </a:cubicBezTo>
                <a:cubicBezTo>
                  <a:pt x="3713" y="394903"/>
                  <a:pt x="67910" y="296970"/>
                  <a:pt x="25735" y="360232"/>
                </a:cubicBezTo>
                <a:cubicBezTo>
                  <a:pt x="23703" y="368360"/>
                  <a:pt x="22581" y="376771"/>
                  <a:pt x="19639" y="384616"/>
                </a:cubicBezTo>
                <a:cubicBezTo>
                  <a:pt x="16448" y="393125"/>
                  <a:pt x="7879" y="399923"/>
                  <a:pt x="7447" y="409000"/>
                </a:cubicBezTo>
                <a:cubicBezTo>
                  <a:pt x="3297" y="496143"/>
                  <a:pt x="-2713" y="486216"/>
                  <a:pt x="1351" y="5004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4A53F1A-EBA9-1595-5BD9-3418FC8ADF63}"/>
              </a:ext>
            </a:extLst>
          </p:cNvPr>
          <p:cNvSpPr/>
          <p:nvPr/>
        </p:nvSpPr>
        <p:spPr>
          <a:xfrm>
            <a:off x="5781040" y="4874027"/>
            <a:ext cx="439420" cy="495533"/>
          </a:xfrm>
          <a:custGeom>
            <a:avLst/>
            <a:gdLst>
              <a:gd name="connsiteX0" fmla="*/ 2540 w 439420"/>
              <a:gd name="connsiteY0" fmla="*/ 495533 h 495533"/>
              <a:gd name="connsiteX1" fmla="*/ 10160 w 439420"/>
              <a:gd name="connsiteY1" fmla="*/ 482833 h 495533"/>
              <a:gd name="connsiteX2" fmla="*/ 20320 w 439420"/>
              <a:gd name="connsiteY2" fmla="*/ 475213 h 495533"/>
              <a:gd name="connsiteX3" fmla="*/ 27940 w 439420"/>
              <a:gd name="connsiteY3" fmla="*/ 467593 h 495533"/>
              <a:gd name="connsiteX4" fmla="*/ 50800 w 439420"/>
              <a:gd name="connsiteY4" fmla="*/ 452353 h 495533"/>
              <a:gd name="connsiteX5" fmla="*/ 58420 w 439420"/>
              <a:gd name="connsiteY5" fmla="*/ 447273 h 495533"/>
              <a:gd name="connsiteX6" fmla="*/ 78740 w 439420"/>
              <a:gd name="connsiteY6" fmla="*/ 439653 h 495533"/>
              <a:gd name="connsiteX7" fmla="*/ 91440 w 439420"/>
              <a:gd name="connsiteY7" fmla="*/ 424413 h 495533"/>
              <a:gd name="connsiteX8" fmla="*/ 99060 w 439420"/>
              <a:gd name="connsiteY8" fmla="*/ 416793 h 495533"/>
              <a:gd name="connsiteX9" fmla="*/ 114300 w 439420"/>
              <a:gd name="connsiteY9" fmla="*/ 404093 h 495533"/>
              <a:gd name="connsiteX10" fmla="*/ 127000 w 439420"/>
              <a:gd name="connsiteY10" fmla="*/ 388853 h 495533"/>
              <a:gd name="connsiteX11" fmla="*/ 134620 w 439420"/>
              <a:gd name="connsiteY11" fmla="*/ 386313 h 495533"/>
              <a:gd name="connsiteX12" fmla="*/ 142240 w 439420"/>
              <a:gd name="connsiteY12" fmla="*/ 378693 h 495533"/>
              <a:gd name="connsiteX13" fmla="*/ 152400 w 439420"/>
              <a:gd name="connsiteY13" fmla="*/ 363453 h 495533"/>
              <a:gd name="connsiteX14" fmla="*/ 160020 w 439420"/>
              <a:gd name="connsiteY14" fmla="*/ 360913 h 495533"/>
              <a:gd name="connsiteX15" fmla="*/ 162560 w 439420"/>
              <a:gd name="connsiteY15" fmla="*/ 353293 h 495533"/>
              <a:gd name="connsiteX16" fmla="*/ 177800 w 439420"/>
              <a:gd name="connsiteY16" fmla="*/ 335513 h 495533"/>
              <a:gd name="connsiteX17" fmla="*/ 193040 w 439420"/>
              <a:gd name="connsiteY17" fmla="*/ 325353 h 495533"/>
              <a:gd name="connsiteX18" fmla="*/ 200660 w 439420"/>
              <a:gd name="connsiteY18" fmla="*/ 317733 h 495533"/>
              <a:gd name="connsiteX19" fmla="*/ 210820 w 439420"/>
              <a:gd name="connsiteY19" fmla="*/ 312653 h 495533"/>
              <a:gd name="connsiteX20" fmla="*/ 231140 w 439420"/>
              <a:gd name="connsiteY20" fmla="*/ 289793 h 495533"/>
              <a:gd name="connsiteX21" fmla="*/ 233680 w 439420"/>
              <a:gd name="connsiteY21" fmla="*/ 279633 h 495533"/>
              <a:gd name="connsiteX22" fmla="*/ 251460 w 439420"/>
              <a:gd name="connsiteY22" fmla="*/ 261853 h 495533"/>
              <a:gd name="connsiteX23" fmla="*/ 259080 w 439420"/>
              <a:gd name="connsiteY23" fmla="*/ 254233 h 495533"/>
              <a:gd name="connsiteX24" fmla="*/ 269240 w 439420"/>
              <a:gd name="connsiteY24" fmla="*/ 246613 h 495533"/>
              <a:gd name="connsiteX25" fmla="*/ 274320 w 439420"/>
              <a:gd name="connsiteY25" fmla="*/ 238993 h 495533"/>
              <a:gd name="connsiteX26" fmla="*/ 281940 w 439420"/>
              <a:gd name="connsiteY26" fmla="*/ 233913 h 495533"/>
              <a:gd name="connsiteX27" fmla="*/ 289560 w 439420"/>
              <a:gd name="connsiteY27" fmla="*/ 226293 h 495533"/>
              <a:gd name="connsiteX28" fmla="*/ 299720 w 439420"/>
              <a:gd name="connsiteY28" fmla="*/ 211053 h 495533"/>
              <a:gd name="connsiteX29" fmla="*/ 304800 w 439420"/>
              <a:gd name="connsiteY29" fmla="*/ 200893 h 495533"/>
              <a:gd name="connsiteX30" fmla="*/ 322580 w 439420"/>
              <a:gd name="connsiteY30" fmla="*/ 183113 h 495533"/>
              <a:gd name="connsiteX31" fmla="*/ 330200 w 439420"/>
              <a:gd name="connsiteY31" fmla="*/ 175493 h 495533"/>
              <a:gd name="connsiteX32" fmla="*/ 340360 w 439420"/>
              <a:gd name="connsiteY32" fmla="*/ 155173 h 495533"/>
              <a:gd name="connsiteX33" fmla="*/ 347980 w 439420"/>
              <a:gd name="connsiteY33" fmla="*/ 147553 h 495533"/>
              <a:gd name="connsiteX34" fmla="*/ 360680 w 439420"/>
              <a:gd name="connsiteY34" fmla="*/ 132313 h 495533"/>
              <a:gd name="connsiteX35" fmla="*/ 370840 w 439420"/>
              <a:gd name="connsiteY35" fmla="*/ 117073 h 495533"/>
              <a:gd name="connsiteX36" fmla="*/ 381000 w 439420"/>
              <a:gd name="connsiteY36" fmla="*/ 101833 h 495533"/>
              <a:gd name="connsiteX37" fmla="*/ 388620 w 439420"/>
              <a:gd name="connsiteY37" fmla="*/ 94213 h 495533"/>
              <a:gd name="connsiteX38" fmla="*/ 393700 w 439420"/>
              <a:gd name="connsiteY38" fmla="*/ 86593 h 495533"/>
              <a:gd name="connsiteX39" fmla="*/ 401320 w 439420"/>
              <a:gd name="connsiteY39" fmla="*/ 81513 h 495533"/>
              <a:gd name="connsiteX40" fmla="*/ 403860 w 439420"/>
              <a:gd name="connsiteY40" fmla="*/ 73893 h 495533"/>
              <a:gd name="connsiteX41" fmla="*/ 419100 w 439420"/>
              <a:gd name="connsiteY41" fmla="*/ 61193 h 495533"/>
              <a:gd name="connsiteX42" fmla="*/ 424180 w 439420"/>
              <a:gd name="connsiteY42" fmla="*/ 53573 h 495533"/>
              <a:gd name="connsiteX43" fmla="*/ 439420 w 439420"/>
              <a:gd name="connsiteY43" fmla="*/ 38333 h 495533"/>
              <a:gd name="connsiteX44" fmla="*/ 436880 w 439420"/>
              <a:gd name="connsiteY44" fmla="*/ 7853 h 495533"/>
              <a:gd name="connsiteX45" fmla="*/ 391160 w 439420"/>
              <a:gd name="connsiteY45" fmla="*/ 2773 h 495533"/>
              <a:gd name="connsiteX46" fmla="*/ 337820 w 439420"/>
              <a:gd name="connsiteY46" fmla="*/ 30713 h 495533"/>
              <a:gd name="connsiteX47" fmla="*/ 314960 w 439420"/>
              <a:gd name="connsiteY47" fmla="*/ 40873 h 495533"/>
              <a:gd name="connsiteX48" fmla="*/ 254000 w 439420"/>
              <a:gd name="connsiteY48" fmla="*/ 81513 h 495533"/>
              <a:gd name="connsiteX49" fmla="*/ 172720 w 439420"/>
              <a:gd name="connsiteY49" fmla="*/ 147553 h 495533"/>
              <a:gd name="connsiteX50" fmla="*/ 144780 w 439420"/>
              <a:gd name="connsiteY50" fmla="*/ 172953 h 495533"/>
              <a:gd name="connsiteX51" fmla="*/ 119380 w 439420"/>
              <a:gd name="connsiteY51" fmla="*/ 195813 h 495533"/>
              <a:gd name="connsiteX52" fmla="*/ 101600 w 439420"/>
              <a:gd name="connsiteY52" fmla="*/ 216133 h 495533"/>
              <a:gd name="connsiteX53" fmla="*/ 91440 w 439420"/>
              <a:gd name="connsiteY53" fmla="*/ 231373 h 495533"/>
              <a:gd name="connsiteX54" fmla="*/ 50800 w 439420"/>
              <a:gd name="connsiteY54" fmla="*/ 279633 h 495533"/>
              <a:gd name="connsiteX55" fmla="*/ 27940 w 439420"/>
              <a:gd name="connsiteY55" fmla="*/ 325353 h 495533"/>
              <a:gd name="connsiteX56" fmla="*/ 20320 w 439420"/>
              <a:gd name="connsiteY56" fmla="*/ 355833 h 495533"/>
              <a:gd name="connsiteX57" fmla="*/ 17780 w 439420"/>
              <a:gd name="connsiteY57" fmla="*/ 371073 h 495533"/>
              <a:gd name="connsiteX58" fmla="*/ 12700 w 439420"/>
              <a:gd name="connsiteY58" fmla="*/ 437113 h 495533"/>
              <a:gd name="connsiteX59" fmla="*/ 10160 w 439420"/>
              <a:gd name="connsiteY59" fmla="*/ 457433 h 495533"/>
              <a:gd name="connsiteX60" fmla="*/ 5080 w 439420"/>
              <a:gd name="connsiteY60" fmla="*/ 467593 h 495533"/>
              <a:gd name="connsiteX61" fmla="*/ 0 w 439420"/>
              <a:gd name="connsiteY61" fmla="*/ 480293 h 495533"/>
              <a:gd name="connsiteX62" fmla="*/ 2540 w 439420"/>
              <a:gd name="connsiteY62" fmla="*/ 495533 h 49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9420" h="495533">
                <a:moveTo>
                  <a:pt x="2540" y="495533"/>
                </a:moveTo>
                <a:cubicBezTo>
                  <a:pt x="5080" y="491300"/>
                  <a:pt x="6909" y="486548"/>
                  <a:pt x="10160" y="482833"/>
                </a:cubicBezTo>
                <a:cubicBezTo>
                  <a:pt x="12948" y="479647"/>
                  <a:pt x="17106" y="477968"/>
                  <a:pt x="20320" y="475213"/>
                </a:cubicBezTo>
                <a:cubicBezTo>
                  <a:pt x="23047" y="472875"/>
                  <a:pt x="25105" y="469798"/>
                  <a:pt x="27940" y="467593"/>
                </a:cubicBezTo>
                <a:lnTo>
                  <a:pt x="50800" y="452353"/>
                </a:lnTo>
                <a:cubicBezTo>
                  <a:pt x="53340" y="450660"/>
                  <a:pt x="55586" y="448407"/>
                  <a:pt x="58420" y="447273"/>
                </a:cubicBezTo>
                <a:cubicBezTo>
                  <a:pt x="73606" y="441199"/>
                  <a:pt x="66795" y="443635"/>
                  <a:pt x="78740" y="439653"/>
                </a:cubicBezTo>
                <a:cubicBezTo>
                  <a:pt x="101002" y="417391"/>
                  <a:pt x="73759" y="445631"/>
                  <a:pt x="91440" y="424413"/>
                </a:cubicBezTo>
                <a:cubicBezTo>
                  <a:pt x="93740" y="421653"/>
                  <a:pt x="96722" y="419520"/>
                  <a:pt x="99060" y="416793"/>
                </a:cubicBezTo>
                <a:cubicBezTo>
                  <a:pt x="110132" y="403876"/>
                  <a:pt x="101497" y="408361"/>
                  <a:pt x="114300" y="404093"/>
                </a:cubicBezTo>
                <a:cubicBezTo>
                  <a:pt x="118048" y="398470"/>
                  <a:pt x="121133" y="392764"/>
                  <a:pt x="127000" y="388853"/>
                </a:cubicBezTo>
                <a:cubicBezTo>
                  <a:pt x="129228" y="387368"/>
                  <a:pt x="132080" y="387160"/>
                  <a:pt x="134620" y="386313"/>
                </a:cubicBezTo>
                <a:cubicBezTo>
                  <a:pt x="137160" y="383773"/>
                  <a:pt x="140035" y="381528"/>
                  <a:pt x="142240" y="378693"/>
                </a:cubicBezTo>
                <a:cubicBezTo>
                  <a:pt x="145988" y="373874"/>
                  <a:pt x="146608" y="365384"/>
                  <a:pt x="152400" y="363453"/>
                </a:cubicBezTo>
                <a:lnTo>
                  <a:pt x="160020" y="360913"/>
                </a:lnTo>
                <a:cubicBezTo>
                  <a:pt x="160867" y="358373"/>
                  <a:pt x="161232" y="355618"/>
                  <a:pt x="162560" y="353293"/>
                </a:cubicBezTo>
                <a:cubicBezTo>
                  <a:pt x="165287" y="348521"/>
                  <a:pt x="173167" y="339116"/>
                  <a:pt x="177800" y="335513"/>
                </a:cubicBezTo>
                <a:cubicBezTo>
                  <a:pt x="182619" y="331765"/>
                  <a:pt x="188723" y="329670"/>
                  <a:pt x="193040" y="325353"/>
                </a:cubicBezTo>
                <a:cubicBezTo>
                  <a:pt x="195580" y="322813"/>
                  <a:pt x="197737" y="319821"/>
                  <a:pt x="200660" y="317733"/>
                </a:cubicBezTo>
                <a:cubicBezTo>
                  <a:pt x="203741" y="315532"/>
                  <a:pt x="207863" y="315018"/>
                  <a:pt x="210820" y="312653"/>
                </a:cubicBezTo>
                <a:cubicBezTo>
                  <a:pt x="223248" y="302711"/>
                  <a:pt x="224187" y="300222"/>
                  <a:pt x="231140" y="289793"/>
                </a:cubicBezTo>
                <a:cubicBezTo>
                  <a:pt x="231987" y="286406"/>
                  <a:pt x="232119" y="282755"/>
                  <a:pt x="233680" y="279633"/>
                </a:cubicBezTo>
                <a:cubicBezTo>
                  <a:pt x="239183" y="268626"/>
                  <a:pt x="242570" y="269473"/>
                  <a:pt x="251460" y="261853"/>
                </a:cubicBezTo>
                <a:cubicBezTo>
                  <a:pt x="254187" y="259515"/>
                  <a:pt x="256353" y="256571"/>
                  <a:pt x="259080" y="254233"/>
                </a:cubicBezTo>
                <a:cubicBezTo>
                  <a:pt x="262294" y="251478"/>
                  <a:pt x="266247" y="249606"/>
                  <a:pt x="269240" y="246613"/>
                </a:cubicBezTo>
                <a:cubicBezTo>
                  <a:pt x="271399" y="244454"/>
                  <a:pt x="272161" y="241152"/>
                  <a:pt x="274320" y="238993"/>
                </a:cubicBezTo>
                <a:cubicBezTo>
                  <a:pt x="276479" y="236834"/>
                  <a:pt x="279595" y="235867"/>
                  <a:pt x="281940" y="233913"/>
                </a:cubicBezTo>
                <a:cubicBezTo>
                  <a:pt x="284700" y="231613"/>
                  <a:pt x="287020" y="228833"/>
                  <a:pt x="289560" y="226293"/>
                </a:cubicBezTo>
                <a:cubicBezTo>
                  <a:pt x="295009" y="209947"/>
                  <a:pt x="287828" y="227701"/>
                  <a:pt x="299720" y="211053"/>
                </a:cubicBezTo>
                <a:cubicBezTo>
                  <a:pt x="301921" y="207972"/>
                  <a:pt x="302402" y="203824"/>
                  <a:pt x="304800" y="200893"/>
                </a:cubicBezTo>
                <a:cubicBezTo>
                  <a:pt x="310108" y="194406"/>
                  <a:pt x="316653" y="189040"/>
                  <a:pt x="322580" y="183113"/>
                </a:cubicBezTo>
                <a:cubicBezTo>
                  <a:pt x="325120" y="180573"/>
                  <a:pt x="328594" y="178706"/>
                  <a:pt x="330200" y="175493"/>
                </a:cubicBezTo>
                <a:cubicBezTo>
                  <a:pt x="333587" y="168720"/>
                  <a:pt x="335005" y="160528"/>
                  <a:pt x="340360" y="155173"/>
                </a:cubicBezTo>
                <a:cubicBezTo>
                  <a:pt x="342900" y="152633"/>
                  <a:pt x="345892" y="150476"/>
                  <a:pt x="347980" y="147553"/>
                </a:cubicBezTo>
                <a:cubicBezTo>
                  <a:pt x="359699" y="131147"/>
                  <a:pt x="345658" y="142328"/>
                  <a:pt x="360680" y="132313"/>
                </a:cubicBezTo>
                <a:cubicBezTo>
                  <a:pt x="365966" y="111168"/>
                  <a:pt x="358561" y="131106"/>
                  <a:pt x="370840" y="117073"/>
                </a:cubicBezTo>
                <a:cubicBezTo>
                  <a:pt x="374860" y="112478"/>
                  <a:pt x="376683" y="106150"/>
                  <a:pt x="381000" y="101833"/>
                </a:cubicBezTo>
                <a:cubicBezTo>
                  <a:pt x="383540" y="99293"/>
                  <a:pt x="386320" y="96973"/>
                  <a:pt x="388620" y="94213"/>
                </a:cubicBezTo>
                <a:cubicBezTo>
                  <a:pt x="390574" y="91868"/>
                  <a:pt x="391541" y="88752"/>
                  <a:pt x="393700" y="86593"/>
                </a:cubicBezTo>
                <a:cubicBezTo>
                  <a:pt x="395859" y="84434"/>
                  <a:pt x="398780" y="83206"/>
                  <a:pt x="401320" y="81513"/>
                </a:cubicBezTo>
                <a:cubicBezTo>
                  <a:pt x="402167" y="78973"/>
                  <a:pt x="402375" y="76121"/>
                  <a:pt x="403860" y="73893"/>
                </a:cubicBezTo>
                <a:cubicBezTo>
                  <a:pt x="407771" y="68026"/>
                  <a:pt x="413477" y="64941"/>
                  <a:pt x="419100" y="61193"/>
                </a:cubicBezTo>
                <a:cubicBezTo>
                  <a:pt x="420793" y="58653"/>
                  <a:pt x="422152" y="55855"/>
                  <a:pt x="424180" y="53573"/>
                </a:cubicBezTo>
                <a:cubicBezTo>
                  <a:pt x="428953" y="48203"/>
                  <a:pt x="439420" y="38333"/>
                  <a:pt x="439420" y="38333"/>
                </a:cubicBezTo>
                <a:lnTo>
                  <a:pt x="436880" y="7853"/>
                </a:lnTo>
                <a:cubicBezTo>
                  <a:pt x="430497" y="-5824"/>
                  <a:pt x="395032" y="2450"/>
                  <a:pt x="391160" y="2773"/>
                </a:cubicBezTo>
                <a:cubicBezTo>
                  <a:pt x="367182" y="16094"/>
                  <a:pt x="364614" y="17954"/>
                  <a:pt x="337820" y="30713"/>
                </a:cubicBezTo>
                <a:cubicBezTo>
                  <a:pt x="330291" y="34298"/>
                  <a:pt x="322091" y="36551"/>
                  <a:pt x="314960" y="40873"/>
                </a:cubicBezTo>
                <a:cubicBezTo>
                  <a:pt x="294075" y="53531"/>
                  <a:pt x="273168" y="66380"/>
                  <a:pt x="254000" y="81513"/>
                </a:cubicBezTo>
                <a:cubicBezTo>
                  <a:pt x="217756" y="110127"/>
                  <a:pt x="204972" y="119332"/>
                  <a:pt x="172720" y="147553"/>
                </a:cubicBezTo>
                <a:cubicBezTo>
                  <a:pt x="163248" y="155841"/>
                  <a:pt x="154113" y="164508"/>
                  <a:pt x="144780" y="172953"/>
                </a:cubicBezTo>
                <a:cubicBezTo>
                  <a:pt x="136333" y="180595"/>
                  <a:pt x="126881" y="187241"/>
                  <a:pt x="119380" y="195813"/>
                </a:cubicBezTo>
                <a:cubicBezTo>
                  <a:pt x="113453" y="202586"/>
                  <a:pt x="107161" y="209056"/>
                  <a:pt x="101600" y="216133"/>
                </a:cubicBezTo>
                <a:cubicBezTo>
                  <a:pt x="97828" y="220934"/>
                  <a:pt x="95290" y="226635"/>
                  <a:pt x="91440" y="231373"/>
                </a:cubicBezTo>
                <a:cubicBezTo>
                  <a:pt x="69192" y="258755"/>
                  <a:pt x="69582" y="252183"/>
                  <a:pt x="50800" y="279633"/>
                </a:cubicBezTo>
                <a:cubicBezTo>
                  <a:pt x="35066" y="302629"/>
                  <a:pt x="36662" y="302094"/>
                  <a:pt x="27940" y="325353"/>
                </a:cubicBezTo>
                <a:cubicBezTo>
                  <a:pt x="21294" y="365231"/>
                  <a:pt x="30383" y="315581"/>
                  <a:pt x="20320" y="355833"/>
                </a:cubicBezTo>
                <a:cubicBezTo>
                  <a:pt x="19071" y="360829"/>
                  <a:pt x="18627" y="365993"/>
                  <a:pt x="17780" y="371073"/>
                </a:cubicBezTo>
                <a:cubicBezTo>
                  <a:pt x="13634" y="453998"/>
                  <a:pt x="18437" y="396953"/>
                  <a:pt x="12700" y="437113"/>
                </a:cubicBezTo>
                <a:cubicBezTo>
                  <a:pt x="11735" y="443870"/>
                  <a:pt x="11816" y="450811"/>
                  <a:pt x="10160" y="457433"/>
                </a:cubicBezTo>
                <a:cubicBezTo>
                  <a:pt x="9242" y="461106"/>
                  <a:pt x="6618" y="464133"/>
                  <a:pt x="5080" y="467593"/>
                </a:cubicBezTo>
                <a:cubicBezTo>
                  <a:pt x="3228" y="471759"/>
                  <a:pt x="1693" y="476060"/>
                  <a:pt x="0" y="480293"/>
                </a:cubicBezTo>
                <a:lnTo>
                  <a:pt x="2540" y="495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EC45C5-FC79-FD76-23B3-4DBFF76C9883}"/>
              </a:ext>
            </a:extLst>
          </p:cNvPr>
          <p:cNvSpPr/>
          <p:nvPr/>
        </p:nvSpPr>
        <p:spPr>
          <a:xfrm>
            <a:off x="6629750" y="3037772"/>
            <a:ext cx="50921" cy="182948"/>
          </a:xfrm>
          <a:custGeom>
            <a:avLst/>
            <a:gdLst>
              <a:gd name="connsiteX0" fmla="*/ 17430 w 50921"/>
              <a:gd name="connsiteY0" fmla="*/ 68 h 182948"/>
              <a:gd name="connsiteX1" fmla="*/ 30130 w 50921"/>
              <a:gd name="connsiteY1" fmla="*/ 10228 h 182948"/>
              <a:gd name="connsiteX2" fmla="*/ 37750 w 50921"/>
              <a:gd name="connsiteY2" fmla="*/ 28008 h 182948"/>
              <a:gd name="connsiteX3" fmla="*/ 45370 w 50921"/>
              <a:gd name="connsiteY3" fmla="*/ 45788 h 182948"/>
              <a:gd name="connsiteX4" fmla="*/ 50450 w 50921"/>
              <a:gd name="connsiteY4" fmla="*/ 142308 h 182948"/>
              <a:gd name="connsiteX5" fmla="*/ 45370 w 50921"/>
              <a:gd name="connsiteY5" fmla="*/ 182948 h 182948"/>
              <a:gd name="connsiteX6" fmla="*/ 17430 w 50921"/>
              <a:gd name="connsiteY6" fmla="*/ 177868 h 182948"/>
              <a:gd name="connsiteX7" fmla="*/ 12350 w 50921"/>
              <a:gd name="connsiteY7" fmla="*/ 170248 h 182948"/>
              <a:gd name="connsiteX8" fmla="*/ 9810 w 50921"/>
              <a:gd name="connsiteY8" fmla="*/ 162628 h 182948"/>
              <a:gd name="connsiteX9" fmla="*/ 4730 w 50921"/>
              <a:gd name="connsiteY9" fmla="*/ 152468 h 182948"/>
              <a:gd name="connsiteX10" fmla="*/ 4730 w 50921"/>
              <a:gd name="connsiteY10" fmla="*/ 50868 h 182948"/>
              <a:gd name="connsiteX11" fmla="*/ 12350 w 50921"/>
              <a:gd name="connsiteY11" fmla="*/ 22928 h 182948"/>
              <a:gd name="connsiteX12" fmla="*/ 17430 w 50921"/>
              <a:gd name="connsiteY12" fmla="*/ 15308 h 182948"/>
              <a:gd name="connsiteX13" fmla="*/ 17430 w 50921"/>
              <a:gd name="connsiteY13" fmla="*/ 68 h 18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921" h="182948">
                <a:moveTo>
                  <a:pt x="17430" y="68"/>
                </a:moveTo>
                <a:cubicBezTo>
                  <a:pt x="19547" y="-779"/>
                  <a:pt x="26297" y="6395"/>
                  <a:pt x="30130" y="10228"/>
                </a:cubicBezTo>
                <a:cubicBezTo>
                  <a:pt x="36317" y="16415"/>
                  <a:pt x="35418" y="19847"/>
                  <a:pt x="37750" y="28008"/>
                </a:cubicBezTo>
                <a:cubicBezTo>
                  <a:pt x="40242" y="36729"/>
                  <a:pt x="40854" y="36757"/>
                  <a:pt x="45370" y="45788"/>
                </a:cubicBezTo>
                <a:cubicBezTo>
                  <a:pt x="50724" y="83264"/>
                  <a:pt x="51665" y="85218"/>
                  <a:pt x="50450" y="142308"/>
                </a:cubicBezTo>
                <a:cubicBezTo>
                  <a:pt x="50160" y="155957"/>
                  <a:pt x="47063" y="169401"/>
                  <a:pt x="45370" y="182948"/>
                </a:cubicBezTo>
                <a:cubicBezTo>
                  <a:pt x="36057" y="181255"/>
                  <a:pt x="26265" y="181266"/>
                  <a:pt x="17430" y="177868"/>
                </a:cubicBezTo>
                <a:cubicBezTo>
                  <a:pt x="14581" y="176772"/>
                  <a:pt x="13715" y="172978"/>
                  <a:pt x="12350" y="170248"/>
                </a:cubicBezTo>
                <a:cubicBezTo>
                  <a:pt x="11153" y="167853"/>
                  <a:pt x="10865" y="165089"/>
                  <a:pt x="9810" y="162628"/>
                </a:cubicBezTo>
                <a:cubicBezTo>
                  <a:pt x="8318" y="159148"/>
                  <a:pt x="6423" y="155855"/>
                  <a:pt x="4730" y="152468"/>
                </a:cubicBezTo>
                <a:cubicBezTo>
                  <a:pt x="-3403" y="111801"/>
                  <a:pt x="552" y="136511"/>
                  <a:pt x="4730" y="50868"/>
                </a:cubicBezTo>
                <a:cubicBezTo>
                  <a:pt x="5228" y="40663"/>
                  <a:pt x="7829" y="31970"/>
                  <a:pt x="12350" y="22928"/>
                </a:cubicBezTo>
                <a:cubicBezTo>
                  <a:pt x="13715" y="20198"/>
                  <a:pt x="16065" y="18038"/>
                  <a:pt x="17430" y="15308"/>
                </a:cubicBezTo>
                <a:cubicBezTo>
                  <a:pt x="21642" y="6885"/>
                  <a:pt x="15313" y="915"/>
                  <a:pt x="17430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5132B9D-EFD1-9068-74AD-F3B8E855A334}"/>
              </a:ext>
            </a:extLst>
          </p:cNvPr>
          <p:cNvSpPr/>
          <p:nvPr/>
        </p:nvSpPr>
        <p:spPr>
          <a:xfrm>
            <a:off x="6626863" y="3583824"/>
            <a:ext cx="49234" cy="188076"/>
          </a:xfrm>
          <a:custGeom>
            <a:avLst/>
            <a:gdLst>
              <a:gd name="connsiteX0" fmla="*/ 30477 w 49234"/>
              <a:gd name="connsiteY0" fmla="*/ 116 h 188076"/>
              <a:gd name="connsiteX1" fmla="*/ 40637 w 49234"/>
              <a:gd name="connsiteY1" fmla="*/ 12816 h 188076"/>
              <a:gd name="connsiteX2" fmla="*/ 48257 w 49234"/>
              <a:gd name="connsiteY2" fmla="*/ 30596 h 188076"/>
              <a:gd name="connsiteX3" fmla="*/ 43177 w 49234"/>
              <a:gd name="connsiteY3" fmla="*/ 129656 h 188076"/>
              <a:gd name="connsiteX4" fmla="*/ 38097 w 49234"/>
              <a:gd name="connsiteY4" fmla="*/ 142356 h 188076"/>
              <a:gd name="connsiteX5" fmla="*/ 33017 w 49234"/>
              <a:gd name="connsiteY5" fmla="*/ 152516 h 188076"/>
              <a:gd name="connsiteX6" fmla="*/ 20317 w 49234"/>
              <a:gd name="connsiteY6" fmla="*/ 175376 h 188076"/>
              <a:gd name="connsiteX7" fmla="*/ 15237 w 49234"/>
              <a:gd name="connsiteY7" fmla="*/ 185536 h 188076"/>
              <a:gd name="connsiteX8" fmla="*/ 7617 w 49234"/>
              <a:gd name="connsiteY8" fmla="*/ 188076 h 188076"/>
              <a:gd name="connsiteX9" fmla="*/ 5077 w 49234"/>
              <a:gd name="connsiteY9" fmla="*/ 86476 h 188076"/>
              <a:gd name="connsiteX10" fmla="*/ 7617 w 49234"/>
              <a:gd name="connsiteY10" fmla="*/ 73776 h 188076"/>
              <a:gd name="connsiteX11" fmla="*/ 12697 w 49234"/>
              <a:gd name="connsiteY11" fmla="*/ 66156 h 188076"/>
              <a:gd name="connsiteX12" fmla="*/ 17777 w 49234"/>
              <a:gd name="connsiteY12" fmla="*/ 53456 h 188076"/>
              <a:gd name="connsiteX13" fmla="*/ 22857 w 49234"/>
              <a:gd name="connsiteY13" fmla="*/ 43296 h 188076"/>
              <a:gd name="connsiteX14" fmla="*/ 27937 w 49234"/>
              <a:gd name="connsiteY14" fmla="*/ 30596 h 188076"/>
              <a:gd name="connsiteX15" fmla="*/ 33017 w 49234"/>
              <a:gd name="connsiteY15" fmla="*/ 20436 h 188076"/>
              <a:gd name="connsiteX16" fmla="*/ 30477 w 49234"/>
              <a:gd name="connsiteY16" fmla="*/ 116 h 18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234" h="188076">
                <a:moveTo>
                  <a:pt x="30477" y="116"/>
                </a:moveTo>
                <a:cubicBezTo>
                  <a:pt x="31747" y="-1154"/>
                  <a:pt x="37630" y="8305"/>
                  <a:pt x="40637" y="12816"/>
                </a:cubicBezTo>
                <a:cubicBezTo>
                  <a:pt x="44822" y="19093"/>
                  <a:pt x="45999" y="23823"/>
                  <a:pt x="48257" y="30596"/>
                </a:cubicBezTo>
                <a:cubicBezTo>
                  <a:pt x="48199" y="32609"/>
                  <a:pt x="52603" y="101378"/>
                  <a:pt x="43177" y="129656"/>
                </a:cubicBezTo>
                <a:cubicBezTo>
                  <a:pt x="41735" y="133981"/>
                  <a:pt x="39949" y="138190"/>
                  <a:pt x="38097" y="142356"/>
                </a:cubicBezTo>
                <a:cubicBezTo>
                  <a:pt x="36559" y="145816"/>
                  <a:pt x="34555" y="149056"/>
                  <a:pt x="33017" y="152516"/>
                </a:cubicBezTo>
                <a:cubicBezTo>
                  <a:pt x="19230" y="183536"/>
                  <a:pt x="37297" y="148208"/>
                  <a:pt x="20317" y="175376"/>
                </a:cubicBezTo>
                <a:cubicBezTo>
                  <a:pt x="18310" y="178587"/>
                  <a:pt x="17914" y="182859"/>
                  <a:pt x="15237" y="185536"/>
                </a:cubicBezTo>
                <a:cubicBezTo>
                  <a:pt x="13344" y="187429"/>
                  <a:pt x="10157" y="187229"/>
                  <a:pt x="7617" y="188076"/>
                </a:cubicBezTo>
                <a:cubicBezTo>
                  <a:pt x="-4768" y="144728"/>
                  <a:pt x="654" y="170519"/>
                  <a:pt x="5077" y="86476"/>
                </a:cubicBezTo>
                <a:cubicBezTo>
                  <a:pt x="5304" y="82165"/>
                  <a:pt x="6101" y="77818"/>
                  <a:pt x="7617" y="73776"/>
                </a:cubicBezTo>
                <a:cubicBezTo>
                  <a:pt x="8689" y="70918"/>
                  <a:pt x="11332" y="68886"/>
                  <a:pt x="12697" y="66156"/>
                </a:cubicBezTo>
                <a:cubicBezTo>
                  <a:pt x="14736" y="62078"/>
                  <a:pt x="15925" y="57622"/>
                  <a:pt x="17777" y="53456"/>
                </a:cubicBezTo>
                <a:cubicBezTo>
                  <a:pt x="19315" y="49996"/>
                  <a:pt x="21319" y="46756"/>
                  <a:pt x="22857" y="43296"/>
                </a:cubicBezTo>
                <a:cubicBezTo>
                  <a:pt x="24709" y="39130"/>
                  <a:pt x="26085" y="34762"/>
                  <a:pt x="27937" y="30596"/>
                </a:cubicBezTo>
                <a:cubicBezTo>
                  <a:pt x="29475" y="27136"/>
                  <a:pt x="31611" y="23952"/>
                  <a:pt x="33017" y="20436"/>
                </a:cubicBezTo>
                <a:cubicBezTo>
                  <a:pt x="39434" y="4393"/>
                  <a:pt x="29207" y="1386"/>
                  <a:pt x="30477" y="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A5EB1A-E25A-BF3B-805B-E65C37939793}"/>
              </a:ext>
            </a:extLst>
          </p:cNvPr>
          <p:cNvSpPr/>
          <p:nvPr/>
        </p:nvSpPr>
        <p:spPr>
          <a:xfrm>
            <a:off x="335361" y="836613"/>
            <a:ext cx="11665296" cy="537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EDF9E-3782-8C1C-2320-31138FE3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099B4-AEB7-08A8-6A16-ED313380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A4F27-37C8-EAAD-51B1-4D6D05D6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Process of Slot Liner Insertion with the Proposed Parametric Funnel: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EEA2D-1302-A552-24EE-3EA76C7A4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5" name="Picture 24" descr="A circular metal object with white plastic parts&#10;&#10;AI-generated content may be incorrect.">
            <a:extLst>
              <a:ext uri="{FF2B5EF4-FFF2-40B4-BE49-F238E27FC236}">
                <a16:creationId xmlns:a16="http://schemas.microsoft.com/office/drawing/2014/main" id="{2B79B698-5E53-5679-74F3-9E372B6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516" y="966587"/>
            <a:ext cx="1715712" cy="1919005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08232F1F-871F-18DA-0F47-72E8B5CF8758}"/>
              </a:ext>
            </a:extLst>
          </p:cNvPr>
          <p:cNvSpPr/>
          <p:nvPr/>
        </p:nvSpPr>
        <p:spPr>
          <a:xfrm>
            <a:off x="2100484" y="1682934"/>
            <a:ext cx="706010" cy="610170"/>
          </a:xfrm>
          <a:prstGeom prst="rightArrow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39" name="Picture 38" descr="A circular metal object with a black circle&#10;&#10;AI-generated content may be incorrect.">
            <a:extLst>
              <a:ext uri="{FF2B5EF4-FFF2-40B4-BE49-F238E27FC236}">
                <a16:creationId xmlns:a16="http://schemas.microsoft.com/office/drawing/2014/main" id="{65854560-93E9-7706-C567-17303B4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005080"/>
            <a:ext cx="1653858" cy="191900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F01B4B-F48A-61BD-550E-C7B9E6451B67}"/>
              </a:ext>
            </a:extLst>
          </p:cNvPr>
          <p:cNvSpPr/>
          <p:nvPr/>
        </p:nvSpPr>
        <p:spPr>
          <a:xfrm>
            <a:off x="9281091" y="1621005"/>
            <a:ext cx="706010" cy="6101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0DBB0-7D1C-2BF7-9AAF-062336A724A4}"/>
              </a:ext>
            </a:extLst>
          </p:cNvPr>
          <p:cNvSpPr txBox="1"/>
          <p:nvPr/>
        </p:nvSpPr>
        <p:spPr>
          <a:xfrm>
            <a:off x="488626" y="3082414"/>
            <a:ext cx="1653858" cy="220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51D48-FF43-EEE6-D5EF-D94ED22219B8}"/>
              </a:ext>
            </a:extLst>
          </p:cNvPr>
          <p:cNvSpPr txBox="1"/>
          <p:nvPr/>
        </p:nvSpPr>
        <p:spPr>
          <a:xfrm>
            <a:off x="488626" y="3082414"/>
            <a:ext cx="1718942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ABF41-AEB0-2D02-24ED-1A06E1A98399}"/>
              </a:ext>
            </a:extLst>
          </p:cNvPr>
          <p:cNvSpPr txBox="1"/>
          <p:nvPr/>
        </p:nvSpPr>
        <p:spPr>
          <a:xfrm>
            <a:off x="271286" y="2990335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Stator without slot liner insulation</a:t>
            </a:r>
            <a:endParaRPr lang="en-IN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A96FE-BEE8-DA1A-0B09-069A5976C5A0}"/>
              </a:ext>
            </a:extLst>
          </p:cNvPr>
          <p:cNvSpPr txBox="1"/>
          <p:nvPr/>
        </p:nvSpPr>
        <p:spPr>
          <a:xfrm>
            <a:off x="10111517" y="2946483"/>
            <a:ext cx="1653858" cy="346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97C139"/>
              </a:buClr>
            </a:pPr>
            <a:r>
              <a:rPr lang="en-US" dirty="0"/>
              <a:t>Stator with insulation</a:t>
            </a:r>
            <a:endParaRPr lang="en-IN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3CB0A7-A0D1-262C-995E-DE94F52BA143}"/>
              </a:ext>
            </a:extLst>
          </p:cNvPr>
          <p:cNvGrpSpPr/>
          <p:nvPr/>
        </p:nvGrpSpPr>
        <p:grpSpPr>
          <a:xfrm>
            <a:off x="2849977" y="823392"/>
            <a:ext cx="6336706" cy="5466283"/>
            <a:chOff x="3082479" y="859619"/>
            <a:chExt cx="6336706" cy="546628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306AD5-E344-74D7-DF39-A68DA2D1E0C0}"/>
                </a:ext>
              </a:extLst>
            </p:cNvPr>
            <p:cNvSpPr/>
            <p:nvPr/>
          </p:nvSpPr>
          <p:spPr>
            <a:xfrm rot="16200000">
              <a:off x="3556833" y="385265"/>
              <a:ext cx="5387997" cy="6336706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pic>
          <p:nvPicPr>
            <p:cNvPr id="12" name="Picture 11" descr="A robotic arm on a black surface&#10;&#10;AI-generated content may be incorrect.">
              <a:extLst>
                <a:ext uri="{FF2B5EF4-FFF2-40B4-BE49-F238E27FC236}">
                  <a16:creationId xmlns:a16="http://schemas.microsoft.com/office/drawing/2014/main" id="{78E8432A-B9B7-0345-D2CB-E8730DBF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5588" r="-632"/>
            <a:stretch>
              <a:fillRect/>
            </a:stretch>
          </p:blipFill>
          <p:spPr>
            <a:xfrm>
              <a:off x="3575003" y="946122"/>
              <a:ext cx="1346829" cy="1649547"/>
            </a:xfrm>
            <a:prstGeom prst="rect">
              <a:avLst/>
            </a:prstGeom>
          </p:spPr>
        </p:pic>
        <p:pic>
          <p:nvPicPr>
            <p:cNvPr id="14" name="Picture 13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D9BC49A6-5F8D-8FA0-A04B-041C74B8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157" y="3941702"/>
              <a:ext cx="1486465" cy="1383523"/>
            </a:xfrm>
            <a:prstGeom prst="rect">
              <a:avLst/>
            </a:prstGeom>
          </p:spPr>
        </p:pic>
        <p:pic>
          <p:nvPicPr>
            <p:cNvPr id="16" name="Picture 15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6517A259-2F1B-6EC8-A572-59889A7B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954" t="17582" r="18618" b="14140"/>
            <a:stretch>
              <a:fillRect/>
            </a:stretch>
          </p:blipFill>
          <p:spPr>
            <a:xfrm>
              <a:off x="5656599" y="4028355"/>
              <a:ext cx="1486465" cy="1368602"/>
            </a:xfrm>
            <a:prstGeom prst="rect">
              <a:avLst/>
            </a:prstGeom>
          </p:spPr>
        </p:pic>
        <p:pic>
          <p:nvPicPr>
            <p:cNvPr id="31" name="Picture 30" descr="A close-up of a machine&#10;&#10;AI-generated content may be incorrect.">
              <a:extLst>
                <a:ext uri="{FF2B5EF4-FFF2-40B4-BE49-F238E27FC236}">
                  <a16:creationId xmlns:a16="http://schemas.microsoft.com/office/drawing/2014/main" id="{D0CA90D7-104E-2B67-19B5-3A008BDA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-2" b="24387"/>
            <a:stretch>
              <a:fillRect/>
            </a:stretch>
          </p:blipFill>
          <p:spPr>
            <a:xfrm>
              <a:off x="7579206" y="1155859"/>
              <a:ext cx="1433906" cy="132070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F47061-567A-A63A-511C-6B264796D31B}"/>
                </a:ext>
              </a:extLst>
            </p:cNvPr>
            <p:cNvSpPr txBox="1"/>
            <p:nvPr/>
          </p:nvSpPr>
          <p:spPr>
            <a:xfrm>
              <a:off x="4572785" y="5923240"/>
              <a:ext cx="3390804" cy="40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Process iterated till n == number of slots</a:t>
              </a:r>
              <a:endParaRPr lang="en-IN" dirty="0" err="1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FC1B412-3B0D-4516-C3BB-B4B7EF4D7C2F}"/>
                </a:ext>
              </a:extLst>
            </p:cNvPr>
            <p:cNvSpPr/>
            <p:nvPr/>
          </p:nvSpPr>
          <p:spPr>
            <a:xfrm rot="5400000">
              <a:off x="3552501" y="3205680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1769BC4-FB7C-92D4-76AA-B78DAA95E212}"/>
                </a:ext>
              </a:extLst>
            </p:cNvPr>
            <p:cNvSpPr/>
            <p:nvPr/>
          </p:nvSpPr>
          <p:spPr>
            <a:xfrm>
              <a:off x="4874511" y="4359765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49BBC70-66B2-0CB2-156D-A6D61F47F133}"/>
                </a:ext>
              </a:extLst>
            </p:cNvPr>
            <p:cNvSpPr/>
            <p:nvPr/>
          </p:nvSpPr>
          <p:spPr>
            <a:xfrm>
              <a:off x="7090505" y="4365711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728B26-0BE1-509E-3962-83787117A98B}"/>
                </a:ext>
              </a:extLst>
            </p:cNvPr>
            <p:cNvSpPr/>
            <p:nvPr/>
          </p:nvSpPr>
          <p:spPr>
            <a:xfrm rot="16200000">
              <a:off x="8100050" y="3205680"/>
              <a:ext cx="706010" cy="6101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80DE75-B289-B972-03E6-D461F60932E8}"/>
                </a:ext>
              </a:extLst>
            </p:cNvPr>
            <p:cNvSpPr txBox="1"/>
            <p:nvPr/>
          </p:nvSpPr>
          <p:spPr>
            <a:xfrm>
              <a:off x="3233301" y="2626311"/>
              <a:ext cx="1658051" cy="3074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Picking Funnel from the platform</a:t>
              </a:r>
              <a:endParaRPr lang="en-IN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323A39-41EE-D283-DF6E-A2E15CB9119E}"/>
                </a:ext>
              </a:extLst>
            </p:cNvPr>
            <p:cNvSpPr txBox="1"/>
            <p:nvPr/>
          </p:nvSpPr>
          <p:spPr>
            <a:xfrm>
              <a:off x="3153090" y="5396667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Funnel Insertion</a:t>
              </a:r>
              <a:endParaRPr lang="en-IN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0C0E05-19FF-378A-4C34-B52E6CD5FA5D}"/>
                </a:ext>
              </a:extLst>
            </p:cNvPr>
            <p:cNvSpPr txBox="1"/>
            <p:nvPr/>
          </p:nvSpPr>
          <p:spPr>
            <a:xfrm>
              <a:off x="5504180" y="5419883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Slot Liner Insertion</a:t>
              </a:r>
              <a:endParaRPr lang="en-IN" dirty="0" err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94E4D2-9920-6321-99AE-CC518D387B17}"/>
                </a:ext>
              </a:extLst>
            </p:cNvPr>
            <p:cNvSpPr txBox="1"/>
            <p:nvPr/>
          </p:nvSpPr>
          <p:spPr>
            <a:xfrm>
              <a:off x="7663471" y="5362470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Pushing the slot liner into the stator</a:t>
              </a:r>
              <a:endParaRPr lang="en-IN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BB658D-4C82-3437-AFA9-A2D770CBE676}"/>
                </a:ext>
              </a:extLst>
            </p:cNvPr>
            <p:cNvSpPr txBox="1"/>
            <p:nvPr/>
          </p:nvSpPr>
          <p:spPr>
            <a:xfrm>
              <a:off x="7469230" y="2690125"/>
              <a:ext cx="1653858" cy="346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dirty="0"/>
                <a:t>Insertion Completed</a:t>
              </a:r>
              <a:endParaRPr lang="en-IN" dirty="0" err="1"/>
            </a:p>
          </p:txBody>
        </p:sp>
      </p:grpSp>
      <p:pic>
        <p:nvPicPr>
          <p:cNvPr id="18" name="Picture 17" descr="A close-up of a machine&#10;&#10;AI-generated content may be incorrect.">
            <a:extLst>
              <a:ext uri="{FF2B5EF4-FFF2-40B4-BE49-F238E27FC236}">
                <a16:creationId xmlns:a16="http://schemas.microsoft.com/office/drawing/2014/main" id="{A6FD92A8-3CB4-8A32-4D5D-AD824B0824C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253" t="49820" r="19997" b="9691"/>
          <a:stretch>
            <a:fillRect/>
          </a:stretch>
        </p:blipFill>
        <p:spPr>
          <a:xfrm>
            <a:off x="7557650" y="3952254"/>
            <a:ext cx="1467438" cy="13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3310"/>
            <a:ext cx="10303200" cy="503238"/>
          </a:xfrm>
        </p:spPr>
        <p:txBody>
          <a:bodyPr/>
          <a:lstStyle/>
          <a:p>
            <a:r>
              <a:rPr lang="en-US" dirty="0"/>
              <a:t>Funnel validation through evaluation using stators of varying geometries, designated as Stator A, Stator B, and Stator C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1592426" y="1240767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D0DAD-1B14-5A1D-8E74-D59AACDD8BA4}"/>
              </a:ext>
            </a:extLst>
          </p:cNvPr>
          <p:cNvGrpSpPr/>
          <p:nvPr/>
        </p:nvGrpSpPr>
        <p:grpSpPr>
          <a:xfrm>
            <a:off x="6773367" y="1171580"/>
            <a:ext cx="3783141" cy="4811289"/>
            <a:chOff x="4727848" y="1196729"/>
            <a:chExt cx="3783141" cy="481128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9A79982-79EE-DB27-C73A-E3B5B77FC012}"/>
                </a:ext>
              </a:extLst>
            </p:cNvPr>
            <p:cNvGrpSpPr/>
            <p:nvPr/>
          </p:nvGrpSpPr>
          <p:grpSpPr>
            <a:xfrm>
              <a:off x="4727848" y="1196729"/>
              <a:ext cx="3783141" cy="1362346"/>
              <a:chOff x="7176120" y="1108331"/>
              <a:chExt cx="3783141" cy="1362346"/>
            </a:xfrm>
          </p:grpSpPr>
          <p:pic>
            <p:nvPicPr>
              <p:cNvPr id="40" name="Picture 39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CB424159-FD4B-43A1-D1D6-D6BA974D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120" y="1108331"/>
                <a:ext cx="1645436" cy="1267734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1612653-87FC-DE42-89F0-2CDDD5918872}"/>
                  </a:ext>
                </a:extLst>
              </p:cNvPr>
              <p:cNvGrpSpPr/>
              <p:nvPr/>
            </p:nvGrpSpPr>
            <p:grpSpPr>
              <a:xfrm>
                <a:off x="8254712" y="1269232"/>
                <a:ext cx="2704549" cy="1201445"/>
                <a:chOff x="8676452" y="1108331"/>
                <a:chExt cx="2573583" cy="1201445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92EB529-E101-FDBB-8C95-814466D1A2D2}"/>
                    </a:ext>
                  </a:extLst>
                </p:cNvPr>
                <p:cNvSpPr/>
                <p:nvPr/>
              </p:nvSpPr>
              <p:spPr>
                <a:xfrm>
                  <a:off x="9180509" y="1108331"/>
                  <a:ext cx="2064170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E7A6A9-F50E-B0D3-AA91-382BCA22493A}"/>
                    </a:ext>
                  </a:extLst>
                </p:cNvPr>
                <p:cNvSpPr txBox="1"/>
                <p:nvPr/>
              </p:nvSpPr>
              <p:spPr>
                <a:xfrm>
                  <a:off x="9307903" y="1182797"/>
                  <a:ext cx="1942132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19.8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85 deg</a:t>
                  </a:r>
                  <a:endParaRPr lang="en-IN" dirty="0" err="1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CC054AD4-D8D0-8BE4-D388-B64151CDC1AA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A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F656E6F-B545-930F-DCB5-A8E4167190CF}"/>
                </a:ext>
              </a:extLst>
            </p:cNvPr>
            <p:cNvGrpSpPr/>
            <p:nvPr/>
          </p:nvGrpSpPr>
          <p:grpSpPr>
            <a:xfrm>
              <a:off x="4727848" y="2855361"/>
              <a:ext cx="3744415" cy="1512072"/>
              <a:chOff x="7176120" y="2869902"/>
              <a:chExt cx="3744415" cy="1512072"/>
            </a:xfrm>
          </p:grpSpPr>
          <p:pic>
            <p:nvPicPr>
              <p:cNvPr id="46" name="Picture 45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8BC7D49F-BA47-1CB3-5630-D295FD584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120" y="2869902"/>
                <a:ext cx="1645436" cy="1397806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A3E4C11-D60A-DBE7-B45A-3D36EC708E33}"/>
                  </a:ext>
                </a:extLst>
              </p:cNvPr>
              <p:cNvGrpSpPr/>
              <p:nvPr/>
            </p:nvGrpSpPr>
            <p:grpSpPr>
              <a:xfrm>
                <a:off x="8285656" y="3180529"/>
                <a:ext cx="2634879" cy="1201445"/>
                <a:chOff x="8676452" y="1108331"/>
                <a:chExt cx="2634879" cy="120144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16DA5F4-0A21-D881-39C9-41E70CE87705}"/>
                    </a:ext>
                  </a:extLst>
                </p:cNvPr>
                <p:cNvSpPr/>
                <p:nvPr/>
              </p:nvSpPr>
              <p:spPr>
                <a:xfrm>
                  <a:off x="9180511" y="1108331"/>
                  <a:ext cx="2130820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61B65F-F255-F9C5-6B34-8CECE2F3CD1F}"/>
                    </a:ext>
                  </a:extLst>
                </p:cNvPr>
                <p:cNvSpPr txBox="1"/>
                <p:nvPr/>
              </p:nvSpPr>
              <p:spPr>
                <a:xfrm>
                  <a:off x="9273973" y="1179368"/>
                  <a:ext cx="1986804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21.80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8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85 deg</a:t>
                  </a:r>
                  <a:endParaRPr lang="en-IN" dirty="0" err="1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E429E1A8-7BD4-C046-6FEE-755427E9B37D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BEDCA0B-6AF8-DAC9-A63C-6ADFF1C5A8F2}"/>
                </a:ext>
              </a:extLst>
            </p:cNvPr>
            <p:cNvGrpSpPr/>
            <p:nvPr/>
          </p:nvGrpSpPr>
          <p:grpSpPr>
            <a:xfrm>
              <a:off x="4861808" y="4667066"/>
              <a:ext cx="3573527" cy="1340952"/>
              <a:chOff x="7347007" y="4609013"/>
              <a:chExt cx="3573527" cy="1340952"/>
            </a:xfrm>
          </p:grpSpPr>
          <p:pic>
            <p:nvPicPr>
              <p:cNvPr id="64" name="Picture 63" descr="A white object with a clip&#10;&#10;AI-generated content may be incorrect.">
                <a:extLst>
                  <a:ext uri="{FF2B5EF4-FFF2-40B4-BE49-F238E27FC236}">
                    <a16:creationId xmlns:a16="http://schemas.microsoft.com/office/drawing/2014/main" id="{4BA453DD-673E-0BCA-7562-87ED73DD4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566" r="3173"/>
              <a:stretch>
                <a:fillRect/>
              </a:stretch>
            </p:blipFill>
            <p:spPr>
              <a:xfrm>
                <a:off x="7347007" y="4609013"/>
                <a:ext cx="1474339" cy="1301452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43AC17-4819-C417-83F7-E4A00825017F}"/>
                  </a:ext>
                </a:extLst>
              </p:cNvPr>
              <p:cNvGrpSpPr/>
              <p:nvPr/>
            </p:nvGrpSpPr>
            <p:grpSpPr>
              <a:xfrm>
                <a:off x="8300423" y="4748520"/>
                <a:ext cx="2620111" cy="1201445"/>
                <a:chOff x="8676452" y="1108331"/>
                <a:chExt cx="2620111" cy="1201445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CDF265F-3FA1-3CC5-8917-AE2BE640ABD1}"/>
                    </a:ext>
                  </a:extLst>
                </p:cNvPr>
                <p:cNvSpPr/>
                <p:nvPr/>
              </p:nvSpPr>
              <p:spPr>
                <a:xfrm>
                  <a:off x="9180510" y="1108331"/>
                  <a:ext cx="2116053" cy="1077339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ED60CFF-F8BD-8725-C25C-B8E0B54BADFD}"/>
                    </a:ext>
                  </a:extLst>
                </p:cNvPr>
                <p:cNvSpPr txBox="1"/>
                <p:nvPr/>
              </p:nvSpPr>
              <p:spPr>
                <a:xfrm>
                  <a:off x="9298873" y="1207683"/>
                  <a:ext cx="1997689" cy="9076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Height </a:t>
                  </a:r>
                  <a:r>
                    <a:rPr lang="en-US" dirty="0"/>
                    <a:t>– 17.80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Width</a:t>
                  </a:r>
                  <a:r>
                    <a:rPr lang="en-US" dirty="0"/>
                    <a:t> – 5 mm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US" b="1" dirty="0"/>
                    <a:t>Slot angle </a:t>
                  </a:r>
                  <a:r>
                    <a:rPr lang="en-US" dirty="0"/>
                    <a:t>– 89 deg</a:t>
                  </a:r>
                  <a:endParaRPr lang="en-IN" dirty="0" err="1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0B898CFB-0254-B212-16EA-71AC71C8745D}"/>
                    </a:ext>
                  </a:extLst>
                </p:cNvPr>
                <p:cNvSpPr/>
                <p:nvPr/>
              </p:nvSpPr>
              <p:spPr>
                <a:xfrm>
                  <a:off x="8676452" y="2058690"/>
                  <a:ext cx="1008113" cy="251086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Funnel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 based on the success rates obtained from the validation of all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145016" cy="3083935"/>
            <a:chOff x="1703512" y="1160184"/>
            <a:chExt cx="9145016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481506"/>
                </p:ext>
              </p:extLst>
            </p:nvPr>
          </p:nvGraphicFramePr>
          <p:xfrm>
            <a:off x="1703512" y="1193016"/>
            <a:ext cx="4248472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7446070"/>
                </p:ext>
              </p:extLst>
            </p:nvPr>
          </p:nvGraphicFramePr>
          <p:xfrm>
            <a:off x="6672064" y="1160184"/>
            <a:ext cx="4176464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84DB4-2067-CD03-FF3C-95D9217DF77F}"/>
              </a:ext>
            </a:extLst>
          </p:cNvPr>
          <p:cNvSpPr/>
          <p:nvPr/>
        </p:nvSpPr>
        <p:spPr>
          <a:xfrm>
            <a:off x="3647728" y="2924944"/>
            <a:ext cx="648072" cy="792088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 and corresponding mitigation measures derived from preliminary trials conducted on the three stator geometries.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677747"/>
              </p:ext>
            </p:extLst>
          </p:nvPr>
        </p:nvGraphicFramePr>
        <p:xfrm>
          <a:off x="1127448" y="1155576"/>
          <a:ext cx="4536505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191654"/>
              </p:ext>
            </p:extLst>
          </p:nvPr>
        </p:nvGraphicFramePr>
        <p:xfrm>
          <a:off x="6105586" y="1258307"/>
          <a:ext cx="4176464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50828" y="402533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75%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F4EC0-20BA-F3E8-B88B-E8490A38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9788F-3A70-9654-95A9-297675B9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E4534-7241-780B-ED0B-7B2D597B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17" y="320221"/>
            <a:ext cx="10303200" cy="503238"/>
          </a:xfrm>
        </p:spPr>
        <p:txBody>
          <a:bodyPr/>
          <a:lstStyle/>
          <a:p>
            <a:r>
              <a:rPr lang="en-US" dirty="0"/>
              <a:t>The results provide valuable insights and highlight areas where further improvements can be made to enhance the process and make it more relevant to industry applications.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F3F3-3CB5-D92B-CF22-492719927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D33509-07C3-5C7B-B715-612408627F20}"/>
              </a:ext>
            </a:extLst>
          </p:cNvPr>
          <p:cNvSpPr/>
          <p:nvPr/>
        </p:nvSpPr>
        <p:spPr>
          <a:xfrm>
            <a:off x="8179228" y="843076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8ED79C-AB64-4189-95AF-21FEAD9AEDAE}"/>
              </a:ext>
            </a:extLst>
          </p:cNvPr>
          <p:cNvSpPr/>
          <p:nvPr/>
        </p:nvSpPr>
        <p:spPr>
          <a:xfrm>
            <a:off x="3705513" y="2951888"/>
            <a:ext cx="2973467" cy="2955340"/>
          </a:xfrm>
          <a:custGeom>
            <a:avLst/>
            <a:gdLst>
              <a:gd name="connsiteX0" fmla="*/ 0 w 2973467"/>
              <a:gd name="connsiteY0" fmla="*/ 0 h 2955340"/>
              <a:gd name="connsiteX1" fmla="*/ 2973467 w 2973467"/>
              <a:gd name="connsiteY1" fmla="*/ 0 h 2955340"/>
              <a:gd name="connsiteX2" fmla="*/ 2973467 w 2973467"/>
              <a:gd name="connsiteY2" fmla="*/ 2955340 h 2955340"/>
              <a:gd name="connsiteX3" fmla="*/ 0 w 2973467"/>
              <a:gd name="connsiteY3" fmla="*/ 2955340 h 2955340"/>
              <a:gd name="connsiteX4" fmla="*/ 0 w 2973467"/>
              <a:gd name="connsiteY4" fmla="*/ 0 h 295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467" h="2955340">
                <a:moveTo>
                  <a:pt x="0" y="0"/>
                </a:moveTo>
                <a:lnTo>
                  <a:pt x="2973467" y="0"/>
                </a:lnTo>
                <a:lnTo>
                  <a:pt x="2973467" y="2955340"/>
                </a:lnTo>
                <a:lnTo>
                  <a:pt x="0" y="29553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b" anchorCtr="0">
            <a:noAutofit/>
          </a:bodyPr>
          <a:lstStyle/>
          <a:p>
            <a:pPr marL="0" lvl="0" indent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65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F65866-C244-1ED8-8B59-5E9D385D48EB}"/>
              </a:ext>
            </a:extLst>
          </p:cNvPr>
          <p:cNvSpPr/>
          <p:nvPr/>
        </p:nvSpPr>
        <p:spPr>
          <a:xfrm>
            <a:off x="8077644" y="2501691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AB115F-EA5A-5D4B-3E77-C611A7BA778C}"/>
              </a:ext>
            </a:extLst>
          </p:cNvPr>
          <p:cNvSpPr/>
          <p:nvPr/>
        </p:nvSpPr>
        <p:spPr>
          <a:xfrm>
            <a:off x="8077644" y="4070977"/>
            <a:ext cx="360140" cy="1329903"/>
          </a:xfrm>
          <a:custGeom>
            <a:avLst/>
            <a:gdLst>
              <a:gd name="connsiteX0" fmla="*/ 0 w 360140"/>
              <a:gd name="connsiteY0" fmla="*/ 0 h 1329903"/>
              <a:gd name="connsiteX1" fmla="*/ 360140 w 360140"/>
              <a:gd name="connsiteY1" fmla="*/ 0 h 1329903"/>
              <a:gd name="connsiteX2" fmla="*/ 360140 w 360140"/>
              <a:gd name="connsiteY2" fmla="*/ 1329903 h 1329903"/>
              <a:gd name="connsiteX3" fmla="*/ 0 w 360140"/>
              <a:gd name="connsiteY3" fmla="*/ 1329903 h 1329903"/>
              <a:gd name="connsiteX4" fmla="*/ 0 w 360140"/>
              <a:gd name="connsiteY4" fmla="*/ 0 h 132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140" h="1329903">
                <a:moveTo>
                  <a:pt x="0" y="0"/>
                </a:moveTo>
                <a:lnTo>
                  <a:pt x="360140" y="0"/>
                </a:lnTo>
                <a:lnTo>
                  <a:pt x="360140" y="1329903"/>
                </a:lnTo>
                <a:lnTo>
                  <a:pt x="0" y="1329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1430" rIns="22860" bIns="11430" numCol="1" spcCol="1270" anchor="ctr" anchorCtr="0">
            <a:noAutofit/>
          </a:bodyPr>
          <a:lstStyle/>
          <a:p>
            <a:pPr marL="0" lvl="0" indent="0" algn="l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900" kern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CC111E-E2AE-47C6-7283-20752A5A913F}"/>
              </a:ext>
            </a:extLst>
          </p:cNvPr>
          <p:cNvSpPr/>
          <p:nvPr/>
        </p:nvSpPr>
        <p:spPr>
          <a:xfrm>
            <a:off x="2440326" y="3818038"/>
            <a:ext cx="2572007" cy="1638714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Integrating the slot liner dispenser with rotating clamp reduces cycle time.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ECD66EC-ACEB-801B-81BC-C4106DD1A7CC}"/>
              </a:ext>
            </a:extLst>
          </p:cNvPr>
          <p:cNvSpPr/>
          <p:nvPr/>
        </p:nvSpPr>
        <p:spPr>
          <a:xfrm>
            <a:off x="4508523" y="1000186"/>
            <a:ext cx="2572008" cy="1666929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  <a:solidFill>
            <a:srgbClr val="C5DE8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The funnel is highly cost effective to produce, using about 30 g of PLA and costing under one euro.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D0C9E6-548E-644E-FD9B-C84AD846E6D0}"/>
              </a:ext>
            </a:extLst>
          </p:cNvPr>
          <p:cNvSpPr/>
          <p:nvPr/>
        </p:nvSpPr>
        <p:spPr>
          <a:xfrm>
            <a:off x="4598915" y="4750064"/>
            <a:ext cx="2533232" cy="1735512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Average cycle time ~39.8 s, further reduction possible through motion optimization.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00F374-7BBE-CDB6-D52D-DEC51FFCB59C}"/>
              </a:ext>
            </a:extLst>
          </p:cNvPr>
          <p:cNvSpPr/>
          <p:nvPr/>
        </p:nvSpPr>
        <p:spPr>
          <a:xfrm>
            <a:off x="6702674" y="1927849"/>
            <a:ext cx="2502357" cy="1646070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Performance depends heavily on slot liner geometry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24F9A3A-3D9B-8967-16E0-E737666A4B8E}"/>
              </a:ext>
            </a:extLst>
          </p:cNvPr>
          <p:cNvSpPr/>
          <p:nvPr/>
        </p:nvSpPr>
        <p:spPr>
          <a:xfrm>
            <a:off x="2440326" y="1953097"/>
            <a:ext cx="2533232" cy="1656075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Adding vision + adaptive feedback can enable full autonomy.</a:t>
            </a:r>
            <a:endParaRPr lang="en-IN" kern="1200" dirty="0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121FF83-056B-972F-DBD6-6F198DA21B04}"/>
              </a:ext>
            </a:extLst>
          </p:cNvPr>
          <p:cNvSpPr/>
          <p:nvPr/>
        </p:nvSpPr>
        <p:spPr>
          <a:xfrm>
            <a:off x="6754076" y="3787104"/>
            <a:ext cx="2533232" cy="1652533"/>
          </a:xfrm>
          <a:custGeom>
            <a:avLst/>
            <a:gdLst>
              <a:gd name="connsiteX0" fmla="*/ 0 w 1820800"/>
              <a:gd name="connsiteY0" fmla="*/ 787603 h 1575206"/>
              <a:gd name="connsiteX1" fmla="*/ 450036 w 1820800"/>
              <a:gd name="connsiteY1" fmla="*/ 0 h 1575206"/>
              <a:gd name="connsiteX2" fmla="*/ 1370764 w 1820800"/>
              <a:gd name="connsiteY2" fmla="*/ 0 h 1575206"/>
              <a:gd name="connsiteX3" fmla="*/ 1820800 w 1820800"/>
              <a:gd name="connsiteY3" fmla="*/ 787603 h 1575206"/>
              <a:gd name="connsiteX4" fmla="*/ 1370764 w 1820800"/>
              <a:gd name="connsiteY4" fmla="*/ 1575206 h 1575206"/>
              <a:gd name="connsiteX5" fmla="*/ 450036 w 1820800"/>
              <a:gd name="connsiteY5" fmla="*/ 1575206 h 1575206"/>
              <a:gd name="connsiteX6" fmla="*/ 0 w 1820800"/>
              <a:gd name="connsiteY6" fmla="*/ 787603 h 15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0800" h="1575206">
                <a:moveTo>
                  <a:pt x="0" y="787603"/>
                </a:moveTo>
                <a:lnTo>
                  <a:pt x="450036" y="0"/>
                </a:lnTo>
                <a:lnTo>
                  <a:pt x="1370764" y="0"/>
                </a:lnTo>
                <a:lnTo>
                  <a:pt x="1820800" y="787603"/>
                </a:lnTo>
                <a:lnTo>
                  <a:pt x="1370764" y="1575206"/>
                </a:lnTo>
                <a:lnTo>
                  <a:pt x="450036" y="1575206"/>
                </a:lnTo>
                <a:lnTo>
                  <a:pt x="0" y="7876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8735" tIns="308035" rIns="348735" bIns="308035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Process currently does not automate folding/creasing of liners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7F6C08-A7C6-319A-0408-5FB248925E91}"/>
              </a:ext>
            </a:extLst>
          </p:cNvPr>
          <p:cNvGrpSpPr/>
          <p:nvPr/>
        </p:nvGrpSpPr>
        <p:grpSpPr>
          <a:xfrm>
            <a:off x="4598915" y="2899724"/>
            <a:ext cx="2533232" cy="1638714"/>
            <a:chOff x="4812153" y="2724598"/>
            <a:chExt cx="2221862" cy="1922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31BA05-7CE5-5273-50E3-C46A96CC27DF}"/>
                </a:ext>
              </a:extLst>
            </p:cNvPr>
            <p:cNvSpPr/>
            <p:nvPr/>
          </p:nvSpPr>
          <p:spPr>
            <a:xfrm>
              <a:off x="4812153" y="2724598"/>
              <a:ext cx="2221862" cy="1922001"/>
            </a:xfrm>
            <a:custGeom>
              <a:avLst/>
              <a:gdLst>
                <a:gd name="connsiteX0" fmla="*/ 0 w 2221862"/>
                <a:gd name="connsiteY0" fmla="*/ 961001 h 1922001"/>
                <a:gd name="connsiteX1" fmla="*/ 549116 w 2221862"/>
                <a:gd name="connsiteY1" fmla="*/ 0 h 1922001"/>
                <a:gd name="connsiteX2" fmla="*/ 1672746 w 2221862"/>
                <a:gd name="connsiteY2" fmla="*/ 0 h 1922001"/>
                <a:gd name="connsiteX3" fmla="*/ 2221862 w 2221862"/>
                <a:gd name="connsiteY3" fmla="*/ 961001 h 1922001"/>
                <a:gd name="connsiteX4" fmla="*/ 1672746 w 2221862"/>
                <a:gd name="connsiteY4" fmla="*/ 1922001 h 1922001"/>
                <a:gd name="connsiteX5" fmla="*/ 549116 w 2221862"/>
                <a:gd name="connsiteY5" fmla="*/ 1922001 h 1922001"/>
                <a:gd name="connsiteX6" fmla="*/ 0 w 2221862"/>
                <a:gd name="connsiteY6" fmla="*/ 961001 h 19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1862" h="1922001">
                  <a:moveTo>
                    <a:pt x="0" y="961001"/>
                  </a:moveTo>
                  <a:lnTo>
                    <a:pt x="549116" y="0"/>
                  </a:lnTo>
                  <a:lnTo>
                    <a:pt x="1672746" y="0"/>
                  </a:lnTo>
                  <a:lnTo>
                    <a:pt x="2221862" y="961001"/>
                  </a:lnTo>
                  <a:lnTo>
                    <a:pt x="1672746" y="1922001"/>
                  </a:lnTo>
                  <a:lnTo>
                    <a:pt x="549116" y="1922001"/>
                  </a:lnTo>
                  <a:lnTo>
                    <a:pt x="0" y="9610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5344" tIns="375653" rIns="425344" bIns="375653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500" kern="1200"/>
            </a:p>
          </p:txBody>
        </p:sp>
        <p:pic>
          <p:nvPicPr>
            <p:cNvPr id="33" name="Picture 32" descr="A white object with a handle&#10;&#10;AI-generated content may be incorrect.">
              <a:extLst>
                <a:ext uri="{FF2B5EF4-FFF2-40B4-BE49-F238E27FC236}">
                  <a16:creationId xmlns:a16="http://schemas.microsoft.com/office/drawing/2014/main" id="{30FDA953-706F-F0A7-A7B4-A4379F02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6894" y="3033990"/>
              <a:ext cx="1598567" cy="1276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9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Paris.</a:t>
            </a:r>
            <a:br>
              <a:rPr lang="en-US" dirty="0"/>
            </a:br>
            <a:r>
              <a:rPr lang="en-US" dirty="0"/>
              <a:t>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J. Kauppinen, "Redesigning the Coil End Insulation of Electrical Motor," Bachelor’s Thesis, </a:t>
            </a:r>
            <a:r>
              <a:rPr lang="en-US" dirty="0" err="1"/>
              <a:t>Vaasan</a:t>
            </a:r>
            <a:r>
              <a:rPr lang="en-US" dirty="0"/>
              <a:t> </a:t>
            </a:r>
            <a:r>
              <a:rPr lang="en-US" dirty="0" err="1"/>
              <a:t>ammattikorkeakoulu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University of Applied Sciences, Department of Mechanical and Production Engineering, Vaasa, Finland, 2014.</a:t>
            </a:r>
            <a:endParaRPr lang="de-DE" dirty="0"/>
          </a:p>
          <a:p>
            <a:pPr>
              <a:buClr>
                <a:srgbClr val="97C139"/>
              </a:buClr>
            </a:pPr>
            <a:r>
              <a:rPr lang="de-DE" dirty="0"/>
              <a:t>3}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  <a:br>
              <a:rPr lang="en-IN" dirty="0"/>
            </a:b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  <a:br>
              <a:rPr lang="en-US" dirty="0"/>
            </a:b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IN" dirty="0"/>
          </a:p>
          <a:p>
            <a:pPr>
              <a:buClr>
                <a:srgbClr val="97C139"/>
              </a:buClr>
            </a:pPr>
            <a:r>
              <a:rPr lang="en-IN" dirty="0"/>
              <a:t>[4]</a:t>
            </a:r>
            <a:r>
              <a:rPr lang="de-DE" dirty="0"/>
              <a:t> GMW Taiwan, </a:t>
            </a:r>
            <a:r>
              <a:rPr lang="de-DE" i="1" dirty="0"/>
              <a:t>GMW CS-2B Stator Slot Cell Inserter.</a:t>
            </a:r>
            <a:br>
              <a:rPr lang="de-DE" i="1" dirty="0"/>
            </a:br>
            <a:r>
              <a:rPr lang="de-DE" i="1" dirty="0"/>
              <a:t> </a:t>
            </a:r>
            <a:r>
              <a:rPr lang="de-DE" dirty="0"/>
              <a:t>[Online]. Available: https://​www.gmwtaiwan.com​/​Slot-​Cell-​Insertion-​Machine/​GMW-​CS-​2B-​Stator-​Slot-​Cell-​Inserter</a:t>
            </a:r>
          </a:p>
          <a:p>
            <a:pPr>
              <a:buClr>
                <a:srgbClr val="97C139"/>
              </a:buClr>
            </a:pPr>
            <a:r>
              <a:rPr lang="de-DE" dirty="0"/>
              <a:t>[5] Universal Robots, </a:t>
            </a:r>
            <a:r>
              <a:rPr lang="de-DE" i="1" dirty="0"/>
              <a:t>UR10e. </a:t>
            </a:r>
            <a:r>
              <a:rPr lang="de-DE" dirty="0"/>
              <a:t>[Online]. Available: https://​www.universal-robots.com​/​products/​ur10e</a:t>
            </a:r>
          </a:p>
          <a:p>
            <a:pPr>
              <a:buClr>
                <a:srgbClr val="97C139"/>
              </a:buClr>
            </a:pPr>
            <a:r>
              <a:rPr lang="de-DE" dirty="0"/>
              <a:t>[6] OnRobot, </a:t>
            </a:r>
            <a:r>
              <a:rPr lang="de-DE" i="1" dirty="0"/>
              <a:t>RG2 Gripper - Flexible 2 Finger Robot Gripper | OnRobot. </a:t>
            </a:r>
            <a:r>
              <a:rPr lang="de-DE" dirty="0"/>
              <a:t>[Online]. Available: https://​onrobot.com​/​us/​products/​rg2-​gripper</a:t>
            </a:r>
            <a:br>
              <a:rPr lang="de-DE" dirty="0"/>
            </a:br>
            <a:r>
              <a:rPr lang="de-DE" dirty="0"/>
              <a:t>OnRobot, </a:t>
            </a:r>
            <a:r>
              <a:rPr lang="de-DE" i="1" dirty="0"/>
              <a:t>Hex 6-Axis Force Torque Sensor | OnRobot. </a:t>
            </a:r>
            <a:r>
              <a:rPr lang="de-DE" dirty="0"/>
              <a:t>[Online]. </a:t>
            </a:r>
            <a:br>
              <a:rPr lang="de-DE" dirty="0"/>
            </a:br>
            <a:r>
              <a:rPr lang="de-DE" dirty="0"/>
              <a:t>Available: https://​onrobot.com​/​en/​products/​hex-​6-​axis-​force-​torque-​sensor (accessed: Aug. 20 2025).</a:t>
            </a:r>
            <a:endParaRPr lang="en-IN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213" y="4292600"/>
            <a:ext cx="7128451" cy="780983"/>
          </a:xfrm>
        </p:spPr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331E1-350B-D7A6-37F1-98E8188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B23B-39A7-0222-C925-215E249F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FA52-04E9-E7CB-3F3E-0DC28FBC29B1}"/>
              </a:ext>
            </a:extLst>
          </p:cNvPr>
          <p:cNvSpPr txBox="1"/>
          <p:nvPr/>
        </p:nvSpPr>
        <p:spPr>
          <a:xfrm>
            <a:off x="4439816" y="2924944"/>
            <a:ext cx="3312368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4400" b="1" dirty="0"/>
              <a:t>Questions?</a:t>
            </a:r>
            <a:endParaRPr lang="en-IN" sz="4400" b="1" dirty="0" err="1"/>
          </a:p>
        </p:txBody>
      </p:sp>
      <p:sp>
        <p:nvSpPr>
          <p:cNvPr id="4" name="Fußzeilenplatzhalter 6">
            <a:extLst>
              <a:ext uri="{FF2B5EF4-FFF2-40B4-BE49-F238E27FC236}">
                <a16:creationId xmlns:a16="http://schemas.microsoft.com/office/drawing/2014/main" id="{2FAC98D8-739E-FCFE-8A26-308ABDFA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500" y="6564313"/>
            <a:ext cx="8902700" cy="125412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4" y="326976"/>
            <a:ext cx="10893969" cy="503238"/>
          </a:xfrm>
        </p:spPr>
        <p:txBody>
          <a:bodyPr/>
          <a:lstStyle/>
          <a:p>
            <a:r>
              <a:rPr lang="en-US" dirty="0"/>
              <a:t>Climate change and CO₂ emissions drive the need for sustainable mobility, leading to a rapid </a:t>
            </a:r>
            <a:br>
              <a:rPr lang="en-US" dirty="0"/>
            </a:br>
            <a:r>
              <a:rPr lang="en-US" dirty="0"/>
              <a:t>rise in electric vehicle demand.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Climate change &amp; CO₂ emissions </a:t>
            </a:r>
            <a:r>
              <a:rPr lang="en-IN" sz="1600" dirty="0">
                <a:sym typeface="Wingdings" panose="05000000000000000000" pitchFamily="2" charset="2"/>
              </a:rPr>
              <a:t></a:t>
            </a:r>
            <a:r>
              <a:rPr lang="en-IN" sz="1600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Electrification trend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rapid growth of EVs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175337" y="3212976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Fig 1.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AD4E1-52B3-9D8D-94D4-7DB7BA774245}"/>
              </a:ext>
            </a:extLst>
          </p:cNvPr>
          <p:cNvGrpSpPr/>
          <p:nvPr/>
        </p:nvGrpSpPr>
        <p:grpSpPr>
          <a:xfrm>
            <a:off x="3118353" y="915240"/>
            <a:ext cx="5955294" cy="5554567"/>
            <a:chOff x="2978285" y="766980"/>
            <a:chExt cx="5955294" cy="5554567"/>
          </a:xfrm>
          <a:solidFill>
            <a:srgbClr val="C5DE89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95335A-61AE-A6E6-8C94-30474817F79E}"/>
                </a:ext>
              </a:extLst>
            </p:cNvPr>
            <p:cNvSpPr/>
            <p:nvPr/>
          </p:nvSpPr>
          <p:spPr>
            <a:xfrm>
              <a:off x="4506332" y="2059208"/>
              <a:ext cx="2970111" cy="2970111"/>
            </a:xfrm>
            <a:custGeom>
              <a:avLst/>
              <a:gdLst>
                <a:gd name="connsiteX0" fmla="*/ 0 w 2970111"/>
                <a:gd name="connsiteY0" fmla="*/ 1485056 h 2970111"/>
                <a:gd name="connsiteX1" fmla="*/ 1485056 w 2970111"/>
                <a:gd name="connsiteY1" fmla="*/ 0 h 2970111"/>
                <a:gd name="connsiteX2" fmla="*/ 2970112 w 2970111"/>
                <a:gd name="connsiteY2" fmla="*/ 1485056 h 2970111"/>
                <a:gd name="connsiteX3" fmla="*/ 1485056 w 2970111"/>
                <a:gd name="connsiteY3" fmla="*/ 2970112 h 2970111"/>
                <a:gd name="connsiteX4" fmla="*/ 0 w 2970111"/>
                <a:gd name="connsiteY4" fmla="*/ 1485056 h 297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111" h="2970111">
                  <a:moveTo>
                    <a:pt x="0" y="1485056"/>
                  </a:moveTo>
                  <a:cubicBezTo>
                    <a:pt x="0" y="664882"/>
                    <a:pt x="664882" y="0"/>
                    <a:pt x="1485056" y="0"/>
                  </a:cubicBezTo>
                  <a:cubicBezTo>
                    <a:pt x="2305230" y="0"/>
                    <a:pt x="2970112" y="664882"/>
                    <a:pt x="2970112" y="1485056"/>
                  </a:cubicBezTo>
                  <a:cubicBezTo>
                    <a:pt x="2970112" y="2305230"/>
                    <a:pt x="2305230" y="2970112"/>
                    <a:pt x="1485056" y="2970112"/>
                  </a:cubicBezTo>
                  <a:cubicBezTo>
                    <a:pt x="664882" y="2970112"/>
                    <a:pt x="0" y="2305230"/>
                    <a:pt x="0" y="1485056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70523" tIns="470523" rIns="470523" bIns="470523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Automated Slot-Liner Insertion</a:t>
              </a:r>
              <a:endParaRPr lang="en-IN" sz="2800" b="1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6E7C7B-5686-4D93-91E5-FFC43F63EC65}"/>
                </a:ext>
              </a:extLst>
            </p:cNvPr>
            <p:cNvSpPr/>
            <p:nvPr/>
          </p:nvSpPr>
          <p:spPr>
            <a:xfrm>
              <a:off x="7225825" y="2698219"/>
              <a:ext cx="1707754" cy="1681349"/>
            </a:xfrm>
            <a:custGeom>
              <a:avLst/>
              <a:gdLst>
                <a:gd name="connsiteX0" fmla="*/ 0 w 1707754"/>
                <a:gd name="connsiteY0" fmla="*/ 742528 h 1485055"/>
                <a:gd name="connsiteX1" fmla="*/ 853877 w 1707754"/>
                <a:gd name="connsiteY1" fmla="*/ 0 h 1485055"/>
                <a:gd name="connsiteX2" fmla="*/ 1707754 w 1707754"/>
                <a:gd name="connsiteY2" fmla="*/ 742528 h 1485055"/>
                <a:gd name="connsiteX3" fmla="*/ 853877 w 1707754"/>
                <a:gd name="connsiteY3" fmla="*/ 1485056 h 1485055"/>
                <a:gd name="connsiteX4" fmla="*/ 0 w 1707754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54" h="1485055">
                  <a:moveTo>
                    <a:pt x="0" y="742528"/>
                  </a:moveTo>
                  <a:cubicBezTo>
                    <a:pt x="0" y="332441"/>
                    <a:pt x="382294" y="0"/>
                    <a:pt x="853877" y="0"/>
                  </a:cubicBezTo>
                  <a:cubicBezTo>
                    <a:pt x="1325460" y="0"/>
                    <a:pt x="1707754" y="332441"/>
                    <a:pt x="1707754" y="742528"/>
                  </a:cubicBezTo>
                  <a:cubicBezTo>
                    <a:pt x="1707754" y="1152615"/>
                    <a:pt x="1325460" y="1485056"/>
                    <a:pt x="853877" y="1485056"/>
                  </a:cubicBezTo>
                  <a:cubicBezTo>
                    <a:pt x="382294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0415" tIns="237801" rIns="270415" bIns="2378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Parametric Tool Design</a:t>
              </a:r>
              <a:endParaRPr lang="en-IN" sz="16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521223-9E5B-77C3-BC63-3F5B1E89C03A}"/>
                </a:ext>
              </a:extLst>
            </p:cNvPr>
            <p:cNvSpPr/>
            <p:nvPr/>
          </p:nvSpPr>
          <p:spPr>
            <a:xfrm>
              <a:off x="5052029" y="766980"/>
              <a:ext cx="1793235" cy="1681350"/>
            </a:xfrm>
            <a:custGeom>
              <a:avLst/>
              <a:gdLst>
                <a:gd name="connsiteX0" fmla="*/ 0 w 1485055"/>
                <a:gd name="connsiteY0" fmla="*/ 840675 h 1681350"/>
                <a:gd name="connsiteX1" fmla="*/ 742528 w 1485055"/>
                <a:gd name="connsiteY1" fmla="*/ 0 h 1681350"/>
                <a:gd name="connsiteX2" fmla="*/ 1485056 w 1485055"/>
                <a:gd name="connsiteY2" fmla="*/ 840675 h 1681350"/>
                <a:gd name="connsiteX3" fmla="*/ 742528 w 1485055"/>
                <a:gd name="connsiteY3" fmla="*/ 1681350 h 1681350"/>
                <a:gd name="connsiteX4" fmla="*/ 0 w 1485055"/>
                <a:gd name="connsiteY4" fmla="*/ 840675 h 16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681350">
                  <a:moveTo>
                    <a:pt x="0" y="840675"/>
                  </a:moveTo>
                  <a:cubicBezTo>
                    <a:pt x="0" y="376383"/>
                    <a:pt x="332441" y="0"/>
                    <a:pt x="742528" y="0"/>
                  </a:cubicBezTo>
                  <a:cubicBezTo>
                    <a:pt x="1152615" y="0"/>
                    <a:pt x="1485056" y="376383"/>
                    <a:pt x="1485056" y="840675"/>
                  </a:cubicBezTo>
                  <a:cubicBezTo>
                    <a:pt x="1485056" y="1304967"/>
                    <a:pt x="1152615" y="1681350"/>
                    <a:pt x="742528" y="1681350"/>
                  </a:cubicBezTo>
                  <a:cubicBezTo>
                    <a:pt x="332441" y="1681350"/>
                    <a:pt x="0" y="1304967"/>
                    <a:pt x="0" y="840675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7801" tIns="266548" rIns="237801" bIns="266548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Flexible manufacturing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FE7302-707F-FA57-DE22-26D5CE5D77D8}"/>
                </a:ext>
              </a:extLst>
            </p:cNvPr>
            <p:cNvSpPr/>
            <p:nvPr/>
          </p:nvSpPr>
          <p:spPr>
            <a:xfrm>
              <a:off x="5137510" y="4640198"/>
              <a:ext cx="1707754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Robotic Integration and validation</a:t>
              </a:r>
              <a:endParaRPr lang="en-IN" sz="14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801F4E-A9A9-AA1F-E65B-5F0DEBE71A36}"/>
                </a:ext>
              </a:extLst>
            </p:cNvPr>
            <p:cNvSpPr/>
            <p:nvPr/>
          </p:nvSpPr>
          <p:spPr>
            <a:xfrm>
              <a:off x="2978285" y="2882503"/>
              <a:ext cx="1793235" cy="1681349"/>
            </a:xfrm>
            <a:custGeom>
              <a:avLst/>
              <a:gdLst>
                <a:gd name="connsiteX0" fmla="*/ 0 w 1485055"/>
                <a:gd name="connsiteY0" fmla="*/ 742528 h 1485055"/>
                <a:gd name="connsiteX1" fmla="*/ 742528 w 1485055"/>
                <a:gd name="connsiteY1" fmla="*/ 0 h 1485055"/>
                <a:gd name="connsiteX2" fmla="*/ 1485056 w 1485055"/>
                <a:gd name="connsiteY2" fmla="*/ 742528 h 1485055"/>
                <a:gd name="connsiteX3" fmla="*/ 742528 w 1485055"/>
                <a:gd name="connsiteY3" fmla="*/ 1485056 h 1485055"/>
                <a:gd name="connsiteX4" fmla="*/ 0 w 1485055"/>
                <a:gd name="connsiteY4" fmla="*/ 742528 h 14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055" h="1485055">
                  <a:moveTo>
                    <a:pt x="0" y="742528"/>
                  </a:moveTo>
                  <a:cubicBezTo>
                    <a:pt x="0" y="332441"/>
                    <a:pt x="332441" y="0"/>
                    <a:pt x="742528" y="0"/>
                  </a:cubicBezTo>
                  <a:cubicBezTo>
                    <a:pt x="1152615" y="0"/>
                    <a:pt x="1485056" y="332441"/>
                    <a:pt x="1485056" y="742528"/>
                  </a:cubicBezTo>
                  <a:cubicBezTo>
                    <a:pt x="1485056" y="1152615"/>
                    <a:pt x="1152615" y="1485056"/>
                    <a:pt x="742528" y="1485056"/>
                  </a:cubicBezTo>
                  <a:cubicBezTo>
                    <a:pt x="332441" y="1485056"/>
                    <a:pt x="0" y="1152615"/>
                    <a:pt x="0" y="74252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261" tIns="235261" rIns="235261" bIns="23526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Process reliability and repeatability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 stator requires a sequence of precise manufacturing steps, ensuring structural integrity, insulation, and electrical reliability.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839788" y="1124744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dirty="0"/>
              <a:t>Key steps in stator manufacture involve: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3F938-FFD1-842D-3A8E-E650246C7A80}"/>
              </a:ext>
            </a:extLst>
          </p:cNvPr>
          <p:cNvSpPr txBox="1"/>
          <p:nvPr/>
        </p:nvSpPr>
        <p:spPr>
          <a:xfrm>
            <a:off x="4979875" y="6048065"/>
            <a:ext cx="2469365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Fig 2. Fully assembled stator [2]</a:t>
            </a:r>
            <a:endParaRPr lang="en-IN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C42FF-1495-83E7-732A-AB321F8F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833983"/>
            <a:ext cx="3261453" cy="21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stator production, slot liners are essential components that ensure proper insulation of the windings and protect against mechanical wear during operation.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7" y="6564724"/>
            <a:ext cx="8903021" cy="124906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3D8970F-37A8-73FA-D183-2C1BE3EC49E8}"/>
              </a:ext>
            </a:extLst>
          </p:cNvPr>
          <p:cNvSpPr/>
          <p:nvPr/>
        </p:nvSpPr>
        <p:spPr>
          <a:xfrm>
            <a:off x="3605900" y="5301208"/>
            <a:ext cx="395698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178119-DBDC-11C6-B983-0FBF548E027C}"/>
              </a:ext>
            </a:extLst>
          </p:cNvPr>
          <p:cNvGrpSpPr/>
          <p:nvPr/>
        </p:nvGrpSpPr>
        <p:grpSpPr>
          <a:xfrm>
            <a:off x="1415480" y="1412776"/>
            <a:ext cx="9377790" cy="4245256"/>
            <a:chOff x="1415480" y="1397000"/>
            <a:chExt cx="9377790" cy="424525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AA7C47-FBC6-1F33-E681-C400480A3080}"/>
                </a:ext>
              </a:extLst>
            </p:cNvPr>
            <p:cNvSpPr/>
            <p:nvPr/>
          </p:nvSpPr>
          <p:spPr>
            <a:xfrm>
              <a:off x="7568870" y="4937140"/>
              <a:ext cx="3224400" cy="705116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</a:rPr>
                <a:t>Winding Retention</a:t>
              </a: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7AABCB-F461-7CA4-4D1A-9C0D56534DAA}"/>
                </a:ext>
              </a:extLst>
            </p:cNvPr>
            <p:cNvGrpSpPr/>
            <p:nvPr/>
          </p:nvGrpSpPr>
          <p:grpSpPr>
            <a:xfrm>
              <a:off x="1415480" y="1397000"/>
              <a:ext cx="9371809" cy="4064000"/>
              <a:chOff x="1415480" y="1397000"/>
              <a:chExt cx="9371809" cy="406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0C19781-51BA-31C1-F478-D84A70285D8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888FAE2A-C7EA-F22C-12B0-232807B8995B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71809" cy="4064000"/>
                  <a:chOff x="1415480" y="1397000"/>
                  <a:chExt cx="9371809" cy="4064000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B1F23C09-3454-BA9D-4282-C199E81E0B7E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6862470" cy="4064000"/>
                    <a:chOff x="2664764" y="1396999"/>
                    <a:chExt cx="6862470" cy="4064000"/>
                  </a:xfrm>
                </p:grpSpPr>
                <p:sp>
                  <p:nv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0558EEE2-C5E4-BF6A-61E8-43F45359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1917" y="4189037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Straight Connector 8">
                      <a:extLst>
                        <a:ext uri="{FF2B5EF4-FFF2-40B4-BE49-F238E27FC236}">
                          <a16:creationId xmlns:a16="http://schemas.microsoft.com/office/drawing/2014/main" id="{2AE8C058-056B-5A01-10F9-342CC4743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3062" y="3056833"/>
                      <a:ext cx="4080256" cy="718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450DA0F6-74B4-C50D-B2F6-8F95DDE7F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764" y="2006599"/>
                      <a:ext cx="4080256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>
                        <a:shade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" name="Flowchart: Process 10">
                      <a:extLst>
                        <a:ext uri="{FF2B5EF4-FFF2-40B4-BE49-F238E27FC236}">
                          <a16:creationId xmlns:a16="http://schemas.microsoft.com/office/drawing/2014/main" id="{0A38E785-621E-89C8-F53E-E1336C31D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4764" y="1396999"/>
                      <a:ext cx="4064000" cy="4064000"/>
                    </a:xfrm>
                    <a:prstGeom prst="flowChartProcess">
                      <a:avLst/>
                    </a:prstGeom>
                    <a:blipFill>
                      <a:blip r:embed="rId3"/>
                      <a:srcRect/>
                      <a:stretch>
                        <a:fillRect l="-18000" r="-18000"/>
                      </a:stretch>
                    </a:blip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rgbClr r="0" g="0" b="0"/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" name="Freeform: Shape 11">
                      <a:extLst>
                        <a:ext uri="{FF2B5EF4-FFF2-40B4-BE49-F238E27FC236}">
                          <a16:creationId xmlns:a16="http://schemas.microsoft.com/office/drawing/2014/main" id="{37357C22-B61C-1E0A-5D70-B0802F031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6284" y="3554983"/>
                      <a:ext cx="2600960" cy="1341120"/>
                    </a:xfrm>
                    <a:custGeom>
                      <a:avLst/>
                      <a:gdLst>
                        <a:gd name="connsiteX0" fmla="*/ 0 w 2600960"/>
                        <a:gd name="connsiteY0" fmla="*/ 0 h 1341120"/>
                        <a:gd name="connsiteX1" fmla="*/ 2600960 w 2600960"/>
                        <a:gd name="connsiteY1" fmla="*/ 0 h 1341120"/>
                        <a:gd name="connsiteX2" fmla="*/ 2600960 w 2600960"/>
                        <a:gd name="connsiteY2" fmla="*/ 1341120 h 1341120"/>
                        <a:gd name="connsiteX3" fmla="*/ 0 w 2600960"/>
                        <a:gd name="connsiteY3" fmla="*/ 1341120 h 1341120"/>
                        <a:gd name="connsiteX4" fmla="*/ 0 w 2600960"/>
                        <a:gd name="connsiteY4" fmla="*/ 0 h 1341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00960" h="1341120">
                          <a:moveTo>
                            <a:pt x="0" y="0"/>
                          </a:moveTo>
                          <a:lnTo>
                            <a:pt x="2600960" y="0"/>
                          </a:lnTo>
                          <a:lnTo>
                            <a:pt x="2600960" y="1341120"/>
                          </a:lnTo>
                          <a:lnTo>
                            <a:pt x="0" y="13411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>
                      <a:noFill/>
                    </a:ln>
                    <a:sp3d/>
                  </p:spPr>
                  <p:style>
                    <a:lnRef idx="2">
                      <a:scrgbClr r="0" g="0" b="0"/>
                    </a:lnRef>
                    <a:fillRef idx="1">
                      <a:scrgbClr r="0" g="0" b="0"/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b" anchorCtr="0">
                      <a:noAutofit/>
                    </a:bodyPr>
                    <a:lstStyle/>
                    <a:p>
                      <a:pPr marL="0" lvl="0" indent="0" algn="ctr" defTabSz="2889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6500" kern="1200"/>
                    </a:p>
                  </p:txBody>
                </p:sp>
                <p:sp>
                  <p:nvSpPr>
                    <p:cNvPr id="14" name="Freeform: Shape 13">
                      <a:extLst>
                        <a:ext uri="{FF2B5EF4-FFF2-40B4-BE49-F238E27FC236}">
                          <a16:creationId xmlns:a16="http://schemas.microsoft.com/office/drawing/2014/main" id="{05693404-00D0-3B3C-F0B5-C72BE3AD63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13969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6" name="Freeform: Shape 15">
                      <a:extLst>
                        <a:ext uri="{FF2B5EF4-FFF2-40B4-BE49-F238E27FC236}">
                          <a16:creationId xmlns:a16="http://schemas.microsoft.com/office/drawing/2014/main" id="{2A7FFA9D-E2C2-9AC6-1A55-261ECCF36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1404" y="2819399"/>
                      <a:ext cx="199136" cy="1219200"/>
                    </a:xfrm>
                    <a:custGeom>
                      <a:avLst/>
                      <a:gdLst>
                        <a:gd name="connsiteX0" fmla="*/ 0 w 199136"/>
                        <a:gd name="connsiteY0" fmla="*/ 0 h 1219200"/>
                        <a:gd name="connsiteX1" fmla="*/ 199136 w 199136"/>
                        <a:gd name="connsiteY1" fmla="*/ 0 h 1219200"/>
                        <a:gd name="connsiteX2" fmla="*/ 199136 w 199136"/>
                        <a:gd name="connsiteY2" fmla="*/ 1219200 h 1219200"/>
                        <a:gd name="connsiteX3" fmla="*/ 0 w 199136"/>
                        <a:gd name="connsiteY3" fmla="*/ 1219200 h 1219200"/>
                        <a:gd name="connsiteX4" fmla="*/ 0 w 199136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9136" h="1219200">
                          <a:moveTo>
                            <a:pt x="0" y="0"/>
                          </a:moveTo>
                          <a:lnTo>
                            <a:pt x="199136" y="0"/>
                          </a:lnTo>
                          <a:lnTo>
                            <a:pt x="199136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E8BC8315-A4D0-95AE-D483-72DB92F26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6620" y="4241799"/>
                      <a:ext cx="140614" cy="1219200"/>
                    </a:xfrm>
                    <a:custGeom>
                      <a:avLst/>
                      <a:gdLst>
                        <a:gd name="connsiteX0" fmla="*/ 0 w 140614"/>
                        <a:gd name="connsiteY0" fmla="*/ 0 h 1219200"/>
                        <a:gd name="connsiteX1" fmla="*/ 140614 w 140614"/>
                        <a:gd name="connsiteY1" fmla="*/ 0 h 1219200"/>
                        <a:gd name="connsiteX2" fmla="*/ 140614 w 140614"/>
                        <a:gd name="connsiteY2" fmla="*/ 1219200 h 1219200"/>
                        <a:gd name="connsiteX3" fmla="*/ 0 w 140614"/>
                        <a:gd name="connsiteY3" fmla="*/ 1219200 h 1219200"/>
                        <a:gd name="connsiteX4" fmla="*/ 0 w 140614"/>
                        <a:gd name="connsiteY4" fmla="*/ 0 h 1219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614" h="1219200">
                          <a:moveTo>
                            <a:pt x="0" y="0"/>
                          </a:moveTo>
                          <a:lnTo>
                            <a:pt x="140614" y="0"/>
                          </a:lnTo>
                          <a:lnTo>
                            <a:pt x="140614" y="1219200"/>
                          </a:lnTo>
                          <a:lnTo>
                            <a:pt x="0" y="1219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9050" tIns="0" rIns="19050" bIns="0" numCol="1" spcCol="1270" anchor="ctr" anchorCtr="0">
                      <a:noAutofit/>
                    </a:bodyPr>
                    <a:lstStyle/>
                    <a:p>
                      <a:pPr marL="0" lvl="0" indent="0" algn="l" defTabSz="2222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endParaRPr lang="en-IN" sz="500" kern="1200"/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8F4843D0-5541-3644-C0DA-1C03468DC4BD}"/>
                      </a:ext>
                    </a:extLst>
                  </p:cNvPr>
                  <p:cNvGrpSpPr/>
                  <p:nvPr/>
                </p:nvGrpSpPr>
                <p:grpSpPr>
                  <a:xfrm>
                    <a:off x="7562889" y="1677976"/>
                    <a:ext cx="3224400" cy="705116"/>
                    <a:chOff x="7562889" y="1677976"/>
                    <a:chExt cx="3224400" cy="705116"/>
                  </a:xfrm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3695CCFD-3258-6390-62E5-EE5992D7C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2889" y="1677976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3D4EDCE-BED2-B183-4F75-BEF0092186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8105" y="1912627"/>
                      <a:ext cx="2258162" cy="235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Electrical Insulation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8376C21-7528-8B82-8C0E-4AEAE257ABF3}"/>
                    </a:ext>
                  </a:extLst>
                </p:cNvPr>
                <p:cNvGrpSpPr/>
                <p:nvPr/>
              </p:nvGrpSpPr>
              <p:grpSpPr>
                <a:xfrm>
                  <a:off x="7562889" y="2700849"/>
                  <a:ext cx="3224400" cy="705116"/>
                  <a:chOff x="7562889" y="2700849"/>
                  <a:chExt cx="3224400" cy="705116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DD4F0E8-19C7-0B88-8F4F-5CDC71DC25BC}"/>
                      </a:ext>
                    </a:extLst>
                  </p:cNvPr>
                  <p:cNvSpPr/>
                  <p:nvPr/>
                </p:nvSpPr>
                <p:spPr>
                  <a:xfrm>
                    <a:off x="7562889" y="2700849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37868A7-411A-63F3-16CB-80DC6E6265B0}"/>
                      </a:ext>
                    </a:extLst>
                  </p:cNvPr>
                  <p:cNvSpPr txBox="1"/>
                  <p:nvPr/>
                </p:nvSpPr>
                <p:spPr>
                  <a:xfrm>
                    <a:off x="7973824" y="2926431"/>
                    <a:ext cx="2808312" cy="38809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Thermal Management</a:t>
                    </a:r>
                    <a:endParaRPr lang="en-IN" sz="1800" dirty="0" err="1"/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F9561CA-D27B-CED5-A920-341000481EEF}"/>
                  </a:ext>
                </a:extLst>
              </p:cNvPr>
              <p:cNvGrpSpPr/>
              <p:nvPr/>
            </p:nvGrpSpPr>
            <p:grpSpPr>
              <a:xfrm>
                <a:off x="7562889" y="3856073"/>
                <a:ext cx="3224400" cy="705116"/>
                <a:chOff x="7562889" y="3856073"/>
                <a:chExt cx="3224400" cy="70511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BD604F-1259-2047-5A6A-0057E9C6F6A4}"/>
                    </a:ext>
                  </a:extLst>
                </p:cNvPr>
                <p:cNvSpPr/>
                <p:nvPr/>
              </p:nvSpPr>
              <p:spPr>
                <a:xfrm>
                  <a:off x="7562889" y="3856073"/>
                  <a:ext cx="3224400" cy="705116"/>
                </a:xfrm>
                <a:prstGeom prst="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57E188-0FB3-D5F8-2238-358831F174B2}"/>
                    </a:ext>
                  </a:extLst>
                </p:cNvPr>
                <p:cNvSpPr txBox="1"/>
                <p:nvPr/>
              </p:nvSpPr>
              <p:spPr>
                <a:xfrm>
                  <a:off x="8335049" y="4058539"/>
                  <a:ext cx="1884273" cy="3857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buClr>
                      <a:srgbClr val="97C139"/>
                    </a:buClr>
                  </a:pPr>
                  <a:r>
                    <a:rPr lang="en-US" sz="1800" b="1" dirty="0"/>
                    <a:t>Wear Resistance</a:t>
                  </a:r>
                  <a:endParaRPr lang="en-IN" sz="1800" b="1" dirty="0" err="1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1919536" y="5623344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Fig 3. Slot insulation in a stator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66" y="2477779"/>
              <a:ext cx="2229290" cy="19472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600" b="1" kern="1200" dirty="0">
                            <a:solidFill>
                              <a:schemeClr val="tx1"/>
                            </a:solidFill>
                          </a:rPr>
                          <a:t>Large batch manufacture with constant motor size.</a:t>
                        </a:r>
                        <a:endParaRPr lang="en-IN" sz="1600" b="1" kern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  <a:solidFill>
                      <a:srgbClr val="C5DE89"/>
                    </a:solidFill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</a:rPr>
                        <a:t>High speed insertion (3 sleeves per second).</a:t>
                      </a:r>
                      <a:endParaRPr lang="en-IN" sz="1600" b="1" kern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  <a:solidFill>
                    <a:srgbClr val="C5DE89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b="1" kern="1200" dirty="0">
                        <a:solidFill>
                          <a:schemeClr val="tx1"/>
                        </a:solidFill>
                      </a:rPr>
                      <a:t>Integrated cutting, folding and creasing.</a:t>
                    </a:r>
                    <a:endParaRPr lang="en-IN" sz="1600" b="1" kern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  <a:solidFill>
                  <a:srgbClr val="C5DE89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dirty="0">
                      <a:solidFill>
                        <a:schemeClr val="tx1"/>
                      </a:solidFill>
                    </a:rPr>
                    <a:t>Not suitable for high variance, low volume production.</a:t>
                  </a:r>
                  <a:endParaRPr lang="en-IN" sz="1600" b="1" kern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High Investment costs.</a:t>
                </a:r>
                <a:endParaRPr lang="en-IN" sz="1600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B617E-85E8-EEB1-09C6-F96B45508412}"/>
              </a:ext>
            </a:extLst>
          </p:cNvPr>
          <p:cNvSpPr txBox="1"/>
          <p:nvPr/>
        </p:nvSpPr>
        <p:spPr>
          <a:xfrm>
            <a:off x="4289677" y="4429735"/>
            <a:ext cx="3612645" cy="37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200" dirty="0"/>
              <a:t>. Fig 4. GMW CS-5E Horizontal Slot Cell Inserter [4]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12.11.2025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451207" y="846426"/>
            <a:ext cx="7383421" cy="5199890"/>
            <a:chOff x="2451206" y="764704"/>
            <a:chExt cx="7383421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810" y="2270218"/>
              <a:ext cx="2016224" cy="218433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451206" y="764704"/>
              <a:ext cx="7383421" cy="5199890"/>
              <a:chOff x="2451207" y="771699"/>
              <a:chExt cx="7383421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600" b="1" kern="1200" dirty="0">
                            <a:solidFill>
                              <a:schemeClr val="tx1"/>
                            </a:solidFill>
                          </a:rPr>
                          <a:t>High variance low volume production.</a:t>
                        </a:r>
                        <a:endParaRPr lang="en-IN" sz="1600" b="1" kern="12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</a:rPr>
                        <a:t>Insertion is done manually.</a:t>
                      </a:r>
                      <a:endParaRPr lang="en-IN" sz="1600" b="1" kern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b="1" kern="1200" dirty="0">
                        <a:solidFill>
                          <a:schemeClr val="tx1"/>
                        </a:solidFill>
                      </a:rPr>
                      <a:t>Use of jigs, cutting/folding machines.</a:t>
                    </a:r>
                    <a:endParaRPr lang="en-IN" sz="1600" b="1" kern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b="1" dirty="0">
                      <a:solidFill>
                        <a:schemeClr val="tx1"/>
                      </a:solidFill>
                    </a:rPr>
                    <a:t>Labor intensive, difficult to scale.</a:t>
                  </a:r>
                  <a:endParaRPr lang="en-IN" sz="1600" b="1" kern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451207" y="2345552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  <a:solidFill>
                <a:srgbClr val="C5DE8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Flexible, low cost.</a:t>
                </a:r>
                <a:endParaRPr lang="en-IN" sz="1600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0D5579-814E-EF36-C0C8-F549DDC0B92D}"/>
              </a:ext>
            </a:extLst>
          </p:cNvPr>
          <p:cNvSpPr txBox="1"/>
          <p:nvPr/>
        </p:nvSpPr>
        <p:spPr>
          <a:xfrm>
            <a:off x="9984432" y="6045306"/>
            <a:ext cx="1662612" cy="254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*AI generated image</a:t>
            </a:r>
            <a:endParaRPr lang="en-I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AE3E-0FCC-188A-6FDF-8BF3450A2DB7}"/>
              </a:ext>
            </a:extLst>
          </p:cNvPr>
          <p:cNvSpPr txBox="1"/>
          <p:nvPr/>
        </p:nvSpPr>
        <p:spPr>
          <a:xfrm>
            <a:off x="4787613" y="4670444"/>
            <a:ext cx="2952328" cy="2184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 </a:t>
            </a:r>
            <a:r>
              <a:rPr lang="en-US" sz="1200" dirty="0"/>
              <a:t>Fig 5. Manual insertion of slot liner</a:t>
            </a:r>
            <a:endParaRPr lang="en-IN" sz="1200" dirty="0" err="1"/>
          </a:p>
        </p:txBody>
      </p: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D6601-DFEA-ED66-08B2-E38FEB6B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12.11.2025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B2330-9822-E442-9355-B2E7A319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5D41F-40E2-8A96-A507-3DAC206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parametric funnel designed to automate the insertion of slot liners efficiently and accurately.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67A-7252-A527-C640-D76EE323C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  <a:p>
            <a:pPr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6" name="Picture 5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03906EFE-F409-A37B-A97C-1EE64217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6E36-4D7D-36E7-11CE-DB9AB5B813A2}"/>
              </a:ext>
            </a:extLst>
          </p:cNvPr>
          <p:cNvSpPr txBox="1"/>
          <p:nvPr/>
        </p:nvSpPr>
        <p:spPr>
          <a:xfrm>
            <a:off x="839788" y="1268760"/>
            <a:ext cx="7128420" cy="36724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b="1" dirty="0"/>
              <a:t>Approach: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Parametric funnel adaptable to different stator configurations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Three key parameters can be adjusted for varying stator types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Integration of the funnel with a collaborative robot for complete automation</a:t>
            </a:r>
          </a:p>
          <a:p>
            <a:pPr>
              <a:buClr>
                <a:srgbClr val="97C139"/>
              </a:buClr>
            </a:pPr>
            <a:endParaRPr lang="en-IN" sz="1600" b="1" dirty="0"/>
          </a:p>
          <a:p>
            <a:pPr>
              <a:buClr>
                <a:srgbClr val="97C139"/>
              </a:buClr>
            </a:pPr>
            <a:r>
              <a:rPr lang="en-IN" sz="1600" b="1" dirty="0"/>
              <a:t>Expected benefits: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Increased precision and reliability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sz="1600" dirty="0"/>
              <a:t>Reduced labour intensity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IN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317EEF-597C-1A6A-6462-D7A4D18A986A}"/>
              </a:ext>
            </a:extLst>
          </p:cNvPr>
          <p:cNvGrpSpPr/>
          <p:nvPr/>
        </p:nvGrpSpPr>
        <p:grpSpPr>
          <a:xfrm>
            <a:off x="10367491" y="4581128"/>
            <a:ext cx="360040" cy="864096"/>
            <a:chOff x="10344472" y="4509120"/>
            <a:chExt cx="360040" cy="8640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43214-E8C9-A74D-6615-625E08925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4472" y="4509120"/>
              <a:ext cx="119335" cy="86409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1FF209-A17E-00ED-DB00-D0E3DFF78E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807" y="5360823"/>
              <a:ext cx="24070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F48532-64B3-27A7-6EC6-D5846B17AE03}"/>
              </a:ext>
            </a:extLst>
          </p:cNvPr>
          <p:cNvSpPr txBox="1"/>
          <p:nvPr/>
        </p:nvSpPr>
        <p:spPr>
          <a:xfrm>
            <a:off x="10800829" y="5282784"/>
            <a:ext cx="1391171" cy="324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Parametric Funnel</a:t>
            </a:r>
            <a:endParaRPr lang="en-IN" dirty="0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DC27DE-CC2D-FF83-E96A-E9944B9D713A}"/>
              </a:ext>
            </a:extLst>
          </p:cNvPr>
          <p:cNvCxnSpPr>
            <a:cxnSpLocks/>
          </p:cNvCxnSpPr>
          <p:nvPr/>
        </p:nvCxnSpPr>
        <p:spPr>
          <a:xfrm flipH="1">
            <a:off x="8734697" y="400506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024796-3150-AF7C-A45E-5DABC3FCDEE1}"/>
              </a:ext>
            </a:extLst>
          </p:cNvPr>
          <p:cNvSpPr txBox="1"/>
          <p:nvPr/>
        </p:nvSpPr>
        <p:spPr>
          <a:xfrm>
            <a:off x="7968208" y="3897052"/>
            <a:ext cx="1414561" cy="2160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Slot Liner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1203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1806</TotalTime>
  <Words>2193</Words>
  <Application>Microsoft Office PowerPoint</Application>
  <PresentationFormat>Widescreen</PresentationFormat>
  <Paragraphs>221</Paragraphs>
  <Slides>21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Climate change and CO₂ emissions drive the need for sustainable mobility, leading to a rapid  rise in electric vehicle demand.</vt:lpstr>
      <vt:lpstr>Objective: To Develop a flexible insertion tool to automate slot-liner insertion in small-scale stator manufacturing</vt:lpstr>
      <vt:lpstr>Producing a stator requires a sequence of precise manufacturing steps, ensuring structural integrity, insulation, and electrical reliability.</vt:lpstr>
      <vt:lpstr>In stator production, slot liners are essential components that ensure proper insulation of the windings and protect against mechanical wear during operation.</vt:lpstr>
      <vt:lpstr>How slot liners are inserted in large scale manufacture such as in the automotive industry:</vt:lpstr>
      <vt:lpstr>How slot liners are inserted in small scale manufacture such as in aviation or naval industries:</vt:lpstr>
      <vt:lpstr>Introducing a parametric funnel designed to automate the insertion of slot liners efficiently and accurately.</vt:lpstr>
      <vt:lpstr>Robotic Module for Automated Insertion: UR10e Collaborative Robot, RG2 Gripper, and Force/Torque Sensor</vt:lpstr>
      <vt:lpstr>Mechanical fixtures were designed to ensure precise and reliable positioning of the stator, slot liner, and funnel throughout the assembly process.</vt:lpstr>
      <vt:lpstr>Three key parameters for the parametric funnel were chosen to allow adaptation to different stator geometries.</vt:lpstr>
      <vt:lpstr>The funnel design incorporates several key features and design considerations aimed at ensuring optimal alignment, stability, and compatibility with stators of varying geometries.</vt:lpstr>
      <vt:lpstr>Automation Process of Slot Liner Insertion with the Proposed Parametric Funnel:</vt:lpstr>
      <vt:lpstr>Funnel validation through evaluation using stators of varying geometries, designated as Stator A, Stator B, and Stator C</vt:lpstr>
      <vt:lpstr>Performance evaluation based on the success rates obtained from the validation of all three stator geometries.</vt:lpstr>
      <vt:lpstr>Error analysis and corresponding mitigation measures derived from preliminary trials conducted on the three stator geometries.</vt:lpstr>
      <vt:lpstr>The results provide valuable insights and highlight areas where further improvements can be made to enhance the process and make it more relevant to industry applications.</vt:lpstr>
      <vt:lpstr>References</vt:lpstr>
      <vt:lpstr>PowerPoint Presentation</vt:lpstr>
      <vt:lpstr>PowerPoint Presentation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58</cp:revision>
  <dcterms:created xsi:type="dcterms:W3CDTF">2025-04-15T08:38:21Z</dcterms:created>
  <dcterms:modified xsi:type="dcterms:W3CDTF">2025-11-12T10:36:09Z</dcterms:modified>
</cp:coreProperties>
</file>